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6" r:id="rId18"/>
    <p:sldId id="275" r:id="rId19"/>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20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DF0407-1FBA-459A-94C2-E731EB8C2339}"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868455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DF0407-1FBA-459A-94C2-E731EB8C2339}"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1310224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DF0407-1FBA-459A-94C2-E731EB8C2339}"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3992911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DF0407-1FBA-459A-94C2-E731EB8C2339}"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290100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DF0407-1FBA-459A-94C2-E731EB8C2339}" type="datetimeFigureOut">
              <a:rPr lang="en-US" smtClean="0"/>
              <a:t>2/16/2025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3382814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DF0407-1FBA-459A-94C2-E731EB8C2339}" type="datetimeFigureOut">
              <a:rPr lang="en-US" smtClean="0"/>
              <a:t>2/16/2025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2229460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DF0407-1FBA-459A-94C2-E731EB8C2339}" type="datetimeFigureOut">
              <a:rPr lang="en-US" smtClean="0"/>
              <a:t>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2023372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9DF0407-1FBA-459A-94C2-E731EB8C2339}"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3645396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9DF0407-1FBA-459A-94C2-E731EB8C2339}"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260041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DF0407-1FBA-459A-94C2-E731EB8C2339}"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1873382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DF0407-1FBA-459A-94C2-E731EB8C2339}"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1ED3-A829-4A90-8E19-01BDDB642569}" type="slidenum">
              <a:rPr lang="en-US" smtClean="0"/>
              <a:t>‹#›</a:t>
            </a:fld>
            <a:endParaRPr lang="en-US"/>
          </a:p>
        </p:txBody>
      </p:sp>
    </p:spTree>
    <p:extLst>
      <p:ext uri="{BB962C8B-B14F-4D97-AF65-F5344CB8AC3E}">
        <p14:creationId xmlns:p14="http://schemas.microsoft.com/office/powerpoint/2010/main" val="48211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29DF0407-1FBA-459A-94C2-E731EB8C2339}" type="datetimeFigureOut">
              <a:rPr lang="en-US" smtClean="0"/>
              <a:t>2/16/2025</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4B411ED3-A829-4A90-8E19-01BDDB642569}" type="slidenum">
              <a:rPr lang="en-US" smtClean="0"/>
              <a:t>‹#›</a:t>
            </a:fld>
            <a:endParaRPr lang="en-US"/>
          </a:p>
        </p:txBody>
      </p:sp>
    </p:spTree>
    <p:extLst>
      <p:ext uri="{BB962C8B-B14F-4D97-AF65-F5344CB8AC3E}">
        <p14:creationId xmlns:p14="http://schemas.microsoft.com/office/powerpoint/2010/main" val="36850046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D6D6-4A22-8D71-361C-B5718E1DE6BC}"/>
              </a:ext>
            </a:extLst>
          </p:cNvPr>
          <p:cNvSpPr>
            <a:spLocks noGrp="1"/>
          </p:cNvSpPr>
          <p:nvPr>
            <p:ph type="ctrTitle"/>
          </p:nvPr>
        </p:nvSpPr>
        <p:spPr/>
        <p:txBody>
          <a:bodyPr>
            <a:normAutofit/>
          </a:bodyPr>
          <a:lstStyle/>
          <a:p>
            <a:r>
              <a:rPr lang="en-US" sz="6600" dirty="0"/>
              <a:t>1 Thessalonians 5:1-11</a:t>
            </a:r>
          </a:p>
        </p:txBody>
      </p:sp>
      <p:sp>
        <p:nvSpPr>
          <p:cNvPr id="3" name="Subtitle 2">
            <a:extLst>
              <a:ext uri="{FF2B5EF4-FFF2-40B4-BE49-F238E27FC236}">
                <a16:creationId xmlns:a16="http://schemas.microsoft.com/office/drawing/2014/main" id="{BFCB6F18-02CC-8B30-33B7-5A826F8332C6}"/>
              </a:ext>
            </a:extLst>
          </p:cNvPr>
          <p:cNvSpPr>
            <a:spLocks noGrp="1"/>
          </p:cNvSpPr>
          <p:nvPr>
            <p:ph type="subTitle" idx="1"/>
          </p:nvPr>
        </p:nvSpPr>
        <p:spPr>
          <a:xfrm>
            <a:off x="1143000" y="3111426"/>
            <a:ext cx="6858000" cy="1744038"/>
          </a:xfrm>
        </p:spPr>
        <p:txBody>
          <a:bodyPr>
            <a:normAutofit/>
          </a:bodyPr>
          <a:lstStyle/>
          <a:p>
            <a:r>
              <a:rPr lang="en-US" sz="5400" dirty="0"/>
              <a:t>Living in Light of Jesus’s Return</a:t>
            </a:r>
          </a:p>
        </p:txBody>
      </p:sp>
    </p:spTree>
    <p:extLst>
      <p:ext uri="{BB962C8B-B14F-4D97-AF65-F5344CB8AC3E}">
        <p14:creationId xmlns:p14="http://schemas.microsoft.com/office/powerpoint/2010/main" val="3347495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29D6-409D-3EB1-F553-FEF81C698409}"/>
              </a:ext>
            </a:extLst>
          </p:cNvPr>
          <p:cNvSpPr>
            <a:spLocks noGrp="1"/>
          </p:cNvSpPr>
          <p:nvPr>
            <p:ph type="title"/>
          </p:nvPr>
        </p:nvSpPr>
        <p:spPr/>
        <p:txBody>
          <a:bodyPr>
            <a:normAutofit/>
          </a:bodyPr>
          <a:lstStyle/>
          <a:p>
            <a:r>
              <a:rPr lang="en-US" sz="4800" dirty="0"/>
              <a:t>1 Thessalonians 5:1-2</a:t>
            </a:r>
          </a:p>
        </p:txBody>
      </p:sp>
      <p:sp>
        <p:nvSpPr>
          <p:cNvPr id="3" name="Content Placeholder 2">
            <a:extLst>
              <a:ext uri="{FF2B5EF4-FFF2-40B4-BE49-F238E27FC236}">
                <a16:creationId xmlns:a16="http://schemas.microsoft.com/office/drawing/2014/main" id="{045805E8-DCEA-682B-B076-1EB0B826C344}"/>
              </a:ext>
            </a:extLst>
          </p:cNvPr>
          <p:cNvSpPr>
            <a:spLocks noGrp="1"/>
          </p:cNvSpPr>
          <p:nvPr>
            <p:ph idx="1"/>
          </p:nvPr>
        </p:nvSpPr>
        <p:spPr/>
        <p:txBody>
          <a:bodyPr>
            <a:normAutofit/>
          </a:bodyPr>
          <a:lstStyle/>
          <a:p>
            <a:pPr marL="0" indent="0">
              <a:buNone/>
            </a:pPr>
            <a:r>
              <a:rPr lang="en-US" sz="4000" dirty="0"/>
              <a:t>Now concerning the times and the seasons, brothers, you have no need to have anything written to you.</a:t>
            </a:r>
            <a:r>
              <a:rPr lang="en-US" sz="4000" baseline="30000" dirty="0"/>
              <a:t> </a:t>
            </a:r>
            <a:r>
              <a:rPr lang="en-US" sz="4000" dirty="0"/>
              <a:t>For you yourselves are fully aware that the day of the Lord will come like a thief in the night.</a:t>
            </a:r>
          </a:p>
        </p:txBody>
      </p:sp>
    </p:spTree>
    <p:extLst>
      <p:ext uri="{BB962C8B-B14F-4D97-AF65-F5344CB8AC3E}">
        <p14:creationId xmlns:p14="http://schemas.microsoft.com/office/powerpoint/2010/main" val="356368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BF2DC-B2C1-F7C1-A093-5F42CDB0D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121F1F-2D1A-E7F9-3CFF-0A4B16BC87CB}"/>
              </a:ext>
            </a:extLst>
          </p:cNvPr>
          <p:cNvSpPr>
            <a:spLocks noGrp="1"/>
          </p:cNvSpPr>
          <p:nvPr>
            <p:ph type="title"/>
          </p:nvPr>
        </p:nvSpPr>
        <p:spPr/>
        <p:txBody>
          <a:bodyPr>
            <a:normAutofit/>
          </a:bodyPr>
          <a:lstStyle/>
          <a:p>
            <a:r>
              <a:rPr lang="en-US" sz="4800" dirty="0"/>
              <a:t>1 Thessalonians 5:3</a:t>
            </a:r>
          </a:p>
        </p:txBody>
      </p:sp>
      <p:sp>
        <p:nvSpPr>
          <p:cNvPr id="3" name="Content Placeholder 2">
            <a:extLst>
              <a:ext uri="{FF2B5EF4-FFF2-40B4-BE49-F238E27FC236}">
                <a16:creationId xmlns:a16="http://schemas.microsoft.com/office/drawing/2014/main" id="{38135F41-D89F-121E-225A-C2648544CF4C}"/>
              </a:ext>
            </a:extLst>
          </p:cNvPr>
          <p:cNvSpPr>
            <a:spLocks noGrp="1"/>
          </p:cNvSpPr>
          <p:nvPr>
            <p:ph idx="1"/>
          </p:nvPr>
        </p:nvSpPr>
        <p:spPr/>
        <p:txBody>
          <a:bodyPr>
            <a:normAutofit/>
          </a:bodyPr>
          <a:lstStyle/>
          <a:p>
            <a:pPr marL="0" indent="0">
              <a:buNone/>
            </a:pPr>
            <a:r>
              <a:rPr lang="en-US" sz="4000" dirty="0"/>
              <a:t>While people are saying, “There is peace and security,” then sudden destruction will come upon them as labor pains come upon a pregnant woman, and they will not escape. </a:t>
            </a:r>
          </a:p>
        </p:txBody>
      </p:sp>
    </p:spTree>
    <p:extLst>
      <p:ext uri="{BB962C8B-B14F-4D97-AF65-F5344CB8AC3E}">
        <p14:creationId xmlns:p14="http://schemas.microsoft.com/office/powerpoint/2010/main" val="353349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5E64B-8D7E-6283-8DCA-CAA187D2F7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A151D-7CE8-ECA7-C819-6F2B92A0B3F1}"/>
              </a:ext>
            </a:extLst>
          </p:cNvPr>
          <p:cNvSpPr>
            <a:spLocks noGrp="1"/>
          </p:cNvSpPr>
          <p:nvPr>
            <p:ph type="title"/>
          </p:nvPr>
        </p:nvSpPr>
        <p:spPr/>
        <p:txBody>
          <a:bodyPr>
            <a:normAutofit/>
          </a:bodyPr>
          <a:lstStyle/>
          <a:p>
            <a:r>
              <a:rPr lang="en-US" sz="4800" dirty="0"/>
              <a:t>1 Thessalonians 5:4-5</a:t>
            </a:r>
          </a:p>
        </p:txBody>
      </p:sp>
      <p:sp>
        <p:nvSpPr>
          <p:cNvPr id="3" name="Content Placeholder 2">
            <a:extLst>
              <a:ext uri="{FF2B5EF4-FFF2-40B4-BE49-F238E27FC236}">
                <a16:creationId xmlns:a16="http://schemas.microsoft.com/office/drawing/2014/main" id="{5B9C756F-C400-8DFA-2EE2-E50B87F1A944}"/>
              </a:ext>
            </a:extLst>
          </p:cNvPr>
          <p:cNvSpPr>
            <a:spLocks noGrp="1"/>
          </p:cNvSpPr>
          <p:nvPr>
            <p:ph idx="1"/>
          </p:nvPr>
        </p:nvSpPr>
        <p:spPr/>
        <p:txBody>
          <a:bodyPr>
            <a:normAutofit/>
          </a:bodyPr>
          <a:lstStyle/>
          <a:p>
            <a:pPr marL="0" indent="0">
              <a:buNone/>
            </a:pPr>
            <a:r>
              <a:rPr lang="en-US" sz="4000" dirty="0"/>
              <a:t>But you are not in darkness, brothers, for that day to surprise you like a thief. For you are all children of light, children of the day. We are not of the night or of the darkness. </a:t>
            </a:r>
          </a:p>
        </p:txBody>
      </p:sp>
    </p:spTree>
    <p:extLst>
      <p:ext uri="{BB962C8B-B14F-4D97-AF65-F5344CB8AC3E}">
        <p14:creationId xmlns:p14="http://schemas.microsoft.com/office/powerpoint/2010/main" val="3407302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37140-80B7-D8D0-2939-2A109D9B6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DDF39A-AA7F-7FEA-885E-8F5A55B01903}"/>
              </a:ext>
            </a:extLst>
          </p:cNvPr>
          <p:cNvSpPr>
            <a:spLocks noGrp="1"/>
          </p:cNvSpPr>
          <p:nvPr>
            <p:ph type="title"/>
          </p:nvPr>
        </p:nvSpPr>
        <p:spPr/>
        <p:txBody>
          <a:bodyPr>
            <a:normAutofit/>
          </a:bodyPr>
          <a:lstStyle/>
          <a:p>
            <a:r>
              <a:rPr lang="en-US" sz="4800" dirty="0"/>
              <a:t>1 Thessalonians 5:6-7</a:t>
            </a:r>
          </a:p>
        </p:txBody>
      </p:sp>
      <p:sp>
        <p:nvSpPr>
          <p:cNvPr id="3" name="Content Placeholder 2">
            <a:extLst>
              <a:ext uri="{FF2B5EF4-FFF2-40B4-BE49-F238E27FC236}">
                <a16:creationId xmlns:a16="http://schemas.microsoft.com/office/drawing/2014/main" id="{6E2C6204-BC24-7732-C50B-8444F8198279}"/>
              </a:ext>
            </a:extLst>
          </p:cNvPr>
          <p:cNvSpPr>
            <a:spLocks noGrp="1"/>
          </p:cNvSpPr>
          <p:nvPr>
            <p:ph idx="1"/>
          </p:nvPr>
        </p:nvSpPr>
        <p:spPr/>
        <p:txBody>
          <a:bodyPr>
            <a:normAutofit/>
          </a:bodyPr>
          <a:lstStyle/>
          <a:p>
            <a:pPr marL="0" indent="0">
              <a:buNone/>
            </a:pPr>
            <a:r>
              <a:rPr lang="en-US" sz="4000" dirty="0"/>
              <a:t>So then let us not sleep, as others do, but let us keep awake and be sober. For those who sleep, sleep at night, and those who get drunk, are drunk at night.</a:t>
            </a:r>
          </a:p>
        </p:txBody>
      </p:sp>
    </p:spTree>
    <p:extLst>
      <p:ext uri="{BB962C8B-B14F-4D97-AF65-F5344CB8AC3E}">
        <p14:creationId xmlns:p14="http://schemas.microsoft.com/office/powerpoint/2010/main" val="1078128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6B288-6FC5-AA19-B5B2-67E6DDF324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264F2A-E4DE-C7AD-EDAC-F74E4F51FF07}"/>
              </a:ext>
            </a:extLst>
          </p:cNvPr>
          <p:cNvSpPr>
            <a:spLocks noGrp="1"/>
          </p:cNvSpPr>
          <p:nvPr>
            <p:ph type="title"/>
          </p:nvPr>
        </p:nvSpPr>
        <p:spPr/>
        <p:txBody>
          <a:bodyPr>
            <a:normAutofit/>
          </a:bodyPr>
          <a:lstStyle/>
          <a:p>
            <a:r>
              <a:rPr lang="en-US" sz="4800" dirty="0"/>
              <a:t>1 Thessalonians 5:8</a:t>
            </a:r>
          </a:p>
        </p:txBody>
      </p:sp>
      <p:sp>
        <p:nvSpPr>
          <p:cNvPr id="3" name="Content Placeholder 2">
            <a:extLst>
              <a:ext uri="{FF2B5EF4-FFF2-40B4-BE49-F238E27FC236}">
                <a16:creationId xmlns:a16="http://schemas.microsoft.com/office/drawing/2014/main" id="{134D6E79-AF2D-AF89-58D4-24CF1C98816B}"/>
              </a:ext>
            </a:extLst>
          </p:cNvPr>
          <p:cNvSpPr>
            <a:spLocks noGrp="1"/>
          </p:cNvSpPr>
          <p:nvPr>
            <p:ph idx="1"/>
          </p:nvPr>
        </p:nvSpPr>
        <p:spPr/>
        <p:txBody>
          <a:bodyPr>
            <a:normAutofit/>
          </a:bodyPr>
          <a:lstStyle/>
          <a:p>
            <a:pPr marL="0" indent="0">
              <a:buNone/>
            </a:pPr>
            <a:r>
              <a:rPr lang="en-US" sz="4000" dirty="0"/>
              <a:t>But since we belong to the day, let us be sober, having put on the breastplate of faith and love, and for a helmet the hope of salvation. </a:t>
            </a:r>
          </a:p>
        </p:txBody>
      </p:sp>
    </p:spTree>
    <p:extLst>
      <p:ext uri="{BB962C8B-B14F-4D97-AF65-F5344CB8AC3E}">
        <p14:creationId xmlns:p14="http://schemas.microsoft.com/office/powerpoint/2010/main" val="3786882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C6931-33C1-5A5B-9F30-13CE96E6E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D7D71-7C8F-976C-2E80-0D336783F9BA}"/>
              </a:ext>
            </a:extLst>
          </p:cNvPr>
          <p:cNvSpPr>
            <a:spLocks noGrp="1"/>
          </p:cNvSpPr>
          <p:nvPr>
            <p:ph type="title"/>
          </p:nvPr>
        </p:nvSpPr>
        <p:spPr/>
        <p:txBody>
          <a:bodyPr>
            <a:normAutofit/>
          </a:bodyPr>
          <a:lstStyle/>
          <a:p>
            <a:r>
              <a:rPr lang="en-US" sz="4800" dirty="0"/>
              <a:t>1 Thessalonians 5:9-10</a:t>
            </a:r>
          </a:p>
        </p:txBody>
      </p:sp>
      <p:sp>
        <p:nvSpPr>
          <p:cNvPr id="3" name="Content Placeholder 2">
            <a:extLst>
              <a:ext uri="{FF2B5EF4-FFF2-40B4-BE49-F238E27FC236}">
                <a16:creationId xmlns:a16="http://schemas.microsoft.com/office/drawing/2014/main" id="{89F5C88F-F259-BB9D-4EC6-8A0D12C2FCEC}"/>
              </a:ext>
            </a:extLst>
          </p:cNvPr>
          <p:cNvSpPr>
            <a:spLocks noGrp="1"/>
          </p:cNvSpPr>
          <p:nvPr>
            <p:ph idx="1"/>
          </p:nvPr>
        </p:nvSpPr>
        <p:spPr/>
        <p:txBody>
          <a:bodyPr>
            <a:normAutofit/>
          </a:bodyPr>
          <a:lstStyle/>
          <a:p>
            <a:pPr marL="0" indent="0">
              <a:buNone/>
            </a:pPr>
            <a:r>
              <a:rPr lang="en-US" sz="4000" dirty="0"/>
              <a:t>For God has not destined us for wrath, but to obtain salvation through our Lord Jesus Christ, who died for us so that whether we are awake or asleep we might live with him. </a:t>
            </a:r>
          </a:p>
        </p:txBody>
      </p:sp>
    </p:spTree>
    <p:extLst>
      <p:ext uri="{BB962C8B-B14F-4D97-AF65-F5344CB8AC3E}">
        <p14:creationId xmlns:p14="http://schemas.microsoft.com/office/powerpoint/2010/main" val="1248045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86A3B-CD12-0C02-0B45-0FE85C593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494F9-A468-ED5C-2AE7-6E48F5435DB4}"/>
              </a:ext>
            </a:extLst>
          </p:cNvPr>
          <p:cNvSpPr>
            <a:spLocks noGrp="1"/>
          </p:cNvSpPr>
          <p:nvPr>
            <p:ph type="title"/>
          </p:nvPr>
        </p:nvSpPr>
        <p:spPr/>
        <p:txBody>
          <a:bodyPr>
            <a:normAutofit/>
          </a:bodyPr>
          <a:lstStyle/>
          <a:p>
            <a:r>
              <a:rPr lang="en-US" sz="4800" dirty="0"/>
              <a:t>1 Thessalonians 5:11</a:t>
            </a:r>
          </a:p>
        </p:txBody>
      </p:sp>
      <p:sp>
        <p:nvSpPr>
          <p:cNvPr id="3" name="Content Placeholder 2">
            <a:extLst>
              <a:ext uri="{FF2B5EF4-FFF2-40B4-BE49-F238E27FC236}">
                <a16:creationId xmlns:a16="http://schemas.microsoft.com/office/drawing/2014/main" id="{077284F2-7AAA-0EE6-2BDD-CDE294DD691C}"/>
              </a:ext>
            </a:extLst>
          </p:cNvPr>
          <p:cNvSpPr>
            <a:spLocks noGrp="1"/>
          </p:cNvSpPr>
          <p:nvPr>
            <p:ph idx="1"/>
          </p:nvPr>
        </p:nvSpPr>
        <p:spPr/>
        <p:txBody>
          <a:bodyPr>
            <a:normAutofit/>
          </a:bodyPr>
          <a:lstStyle/>
          <a:p>
            <a:pPr marL="0" indent="0">
              <a:buNone/>
            </a:pPr>
            <a:r>
              <a:rPr lang="en-US" sz="4000" dirty="0"/>
              <a:t>Therefore encourage one another and build one another up, just as you are doing.</a:t>
            </a:r>
          </a:p>
        </p:txBody>
      </p:sp>
    </p:spTree>
    <p:extLst>
      <p:ext uri="{BB962C8B-B14F-4D97-AF65-F5344CB8AC3E}">
        <p14:creationId xmlns:p14="http://schemas.microsoft.com/office/powerpoint/2010/main" val="2543795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74EA8-E1CD-F779-D7BE-40A010A4C0D8}"/>
              </a:ext>
            </a:extLst>
          </p:cNvPr>
          <p:cNvSpPr>
            <a:spLocks noGrp="1"/>
          </p:cNvSpPr>
          <p:nvPr>
            <p:ph type="title"/>
          </p:nvPr>
        </p:nvSpPr>
        <p:spPr>
          <a:xfrm>
            <a:off x="628650" y="304270"/>
            <a:ext cx="7886700" cy="5081545"/>
          </a:xfrm>
        </p:spPr>
        <p:txBody>
          <a:bodyPr>
            <a:normAutofit/>
          </a:bodyPr>
          <a:lstStyle/>
          <a:p>
            <a:pPr algn="ctr"/>
            <a:r>
              <a:rPr lang="en-US" sz="7200" dirty="0"/>
              <a:t>The Day of the Lord</a:t>
            </a:r>
          </a:p>
        </p:txBody>
      </p:sp>
    </p:spTree>
    <p:extLst>
      <p:ext uri="{BB962C8B-B14F-4D97-AF65-F5344CB8AC3E}">
        <p14:creationId xmlns:p14="http://schemas.microsoft.com/office/powerpoint/2010/main" val="3973048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67AD6-C2AD-C3B5-1E0B-118A8A3A9773}"/>
              </a:ext>
            </a:extLst>
          </p:cNvPr>
          <p:cNvSpPr>
            <a:spLocks noGrp="1"/>
          </p:cNvSpPr>
          <p:nvPr>
            <p:ph type="title"/>
          </p:nvPr>
        </p:nvSpPr>
        <p:spPr/>
        <p:txBody>
          <a:bodyPr>
            <a:normAutofit/>
          </a:bodyPr>
          <a:lstStyle/>
          <a:p>
            <a:r>
              <a:rPr lang="en-US" sz="4800" dirty="0"/>
              <a:t>Matthew 24:36-37</a:t>
            </a:r>
          </a:p>
        </p:txBody>
      </p:sp>
      <p:sp>
        <p:nvSpPr>
          <p:cNvPr id="3" name="Content Placeholder 2">
            <a:extLst>
              <a:ext uri="{FF2B5EF4-FFF2-40B4-BE49-F238E27FC236}">
                <a16:creationId xmlns:a16="http://schemas.microsoft.com/office/drawing/2014/main" id="{FE85C981-498D-A6B8-FFDC-4904E458A428}"/>
              </a:ext>
            </a:extLst>
          </p:cNvPr>
          <p:cNvSpPr>
            <a:spLocks noGrp="1"/>
          </p:cNvSpPr>
          <p:nvPr>
            <p:ph idx="1"/>
          </p:nvPr>
        </p:nvSpPr>
        <p:spPr/>
        <p:txBody>
          <a:bodyPr>
            <a:normAutofit/>
          </a:bodyPr>
          <a:lstStyle/>
          <a:p>
            <a:pPr marL="0" indent="0">
              <a:buNone/>
            </a:pPr>
            <a:r>
              <a:rPr lang="en-US" sz="3600" dirty="0"/>
              <a:t>But concerning that day and hour no one knows, not even the angels of heaven, nor the Son, but the Father only. For as were the days of Noah, so will be the coming of the Son of Man. </a:t>
            </a:r>
          </a:p>
        </p:txBody>
      </p:sp>
    </p:spTree>
    <p:extLst>
      <p:ext uri="{BB962C8B-B14F-4D97-AF65-F5344CB8AC3E}">
        <p14:creationId xmlns:p14="http://schemas.microsoft.com/office/powerpoint/2010/main" val="3932515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D35E5-DD32-A91A-1B59-01A9FEF92B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3D738-9889-ABA7-0E51-58CCDDEFBB90}"/>
              </a:ext>
            </a:extLst>
          </p:cNvPr>
          <p:cNvSpPr>
            <a:spLocks noGrp="1"/>
          </p:cNvSpPr>
          <p:nvPr>
            <p:ph type="title"/>
          </p:nvPr>
        </p:nvSpPr>
        <p:spPr/>
        <p:txBody>
          <a:bodyPr>
            <a:normAutofit/>
          </a:bodyPr>
          <a:lstStyle/>
          <a:p>
            <a:r>
              <a:rPr lang="en-US" sz="4800" dirty="0"/>
              <a:t>Matthew 24:38-39</a:t>
            </a:r>
          </a:p>
        </p:txBody>
      </p:sp>
      <p:sp>
        <p:nvSpPr>
          <p:cNvPr id="3" name="Content Placeholder 2">
            <a:extLst>
              <a:ext uri="{FF2B5EF4-FFF2-40B4-BE49-F238E27FC236}">
                <a16:creationId xmlns:a16="http://schemas.microsoft.com/office/drawing/2014/main" id="{2ACD0B86-BC10-2F08-7963-9E09D3FB20CF}"/>
              </a:ext>
            </a:extLst>
          </p:cNvPr>
          <p:cNvSpPr>
            <a:spLocks noGrp="1"/>
          </p:cNvSpPr>
          <p:nvPr>
            <p:ph idx="1"/>
          </p:nvPr>
        </p:nvSpPr>
        <p:spPr/>
        <p:txBody>
          <a:bodyPr>
            <a:normAutofit/>
          </a:bodyPr>
          <a:lstStyle/>
          <a:p>
            <a:pPr marL="0" indent="0">
              <a:buNone/>
            </a:pPr>
            <a:r>
              <a:rPr lang="en-US" sz="3600" dirty="0"/>
              <a:t>For as in those days before the flood they were eating and drinking, marrying and giving in marriage, until the day when Noah entered the ark,</a:t>
            </a:r>
            <a:r>
              <a:rPr lang="en-US" sz="3600" baseline="30000" dirty="0"/>
              <a:t> </a:t>
            </a:r>
            <a:r>
              <a:rPr lang="en-US" sz="3600" dirty="0"/>
              <a:t>and they were unaware until the flood came and swept them all away, so will be the coming of the Son of Man. </a:t>
            </a:r>
          </a:p>
        </p:txBody>
      </p:sp>
    </p:spTree>
    <p:extLst>
      <p:ext uri="{BB962C8B-B14F-4D97-AF65-F5344CB8AC3E}">
        <p14:creationId xmlns:p14="http://schemas.microsoft.com/office/powerpoint/2010/main" val="2347390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DF251-75EF-C6CF-B2D1-7E9486F40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CDB2C-24F5-C68B-3001-91D3FA776BB1}"/>
              </a:ext>
            </a:extLst>
          </p:cNvPr>
          <p:cNvSpPr>
            <a:spLocks noGrp="1"/>
          </p:cNvSpPr>
          <p:nvPr>
            <p:ph type="title"/>
          </p:nvPr>
        </p:nvSpPr>
        <p:spPr>
          <a:xfrm>
            <a:off x="628650" y="304270"/>
            <a:ext cx="7886700" cy="5081545"/>
          </a:xfrm>
        </p:spPr>
        <p:txBody>
          <a:bodyPr>
            <a:normAutofit/>
          </a:bodyPr>
          <a:lstStyle/>
          <a:p>
            <a:pPr algn="ctr"/>
            <a:r>
              <a:rPr lang="en-US" sz="7200" dirty="0"/>
              <a:t>Approach #1:</a:t>
            </a:r>
            <a:br>
              <a:rPr lang="en-US" sz="7200" dirty="0"/>
            </a:br>
            <a:r>
              <a:rPr lang="en-US" sz="7200" dirty="0"/>
              <a:t>Denial</a:t>
            </a:r>
          </a:p>
        </p:txBody>
      </p:sp>
    </p:spTree>
    <p:extLst>
      <p:ext uri="{BB962C8B-B14F-4D97-AF65-F5344CB8AC3E}">
        <p14:creationId xmlns:p14="http://schemas.microsoft.com/office/powerpoint/2010/main" val="3911236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7176-C114-8E00-37C2-7A4E532A7185}"/>
              </a:ext>
            </a:extLst>
          </p:cNvPr>
          <p:cNvSpPr>
            <a:spLocks noGrp="1"/>
          </p:cNvSpPr>
          <p:nvPr>
            <p:ph type="title"/>
          </p:nvPr>
        </p:nvSpPr>
        <p:spPr/>
        <p:txBody>
          <a:bodyPr>
            <a:normAutofit/>
          </a:bodyPr>
          <a:lstStyle/>
          <a:p>
            <a:r>
              <a:rPr lang="en-US" sz="4800" dirty="0"/>
              <a:t>Approach #1: Denial</a:t>
            </a:r>
          </a:p>
        </p:txBody>
      </p:sp>
      <p:sp>
        <p:nvSpPr>
          <p:cNvPr id="3" name="Content Placeholder 2">
            <a:extLst>
              <a:ext uri="{FF2B5EF4-FFF2-40B4-BE49-F238E27FC236}">
                <a16:creationId xmlns:a16="http://schemas.microsoft.com/office/drawing/2014/main" id="{B14121C0-AF63-A161-5903-4953CEBA2635}"/>
              </a:ext>
            </a:extLst>
          </p:cNvPr>
          <p:cNvSpPr>
            <a:spLocks noGrp="1"/>
          </p:cNvSpPr>
          <p:nvPr>
            <p:ph idx="1"/>
          </p:nvPr>
        </p:nvSpPr>
        <p:spPr/>
        <p:txBody>
          <a:bodyPr>
            <a:normAutofit/>
          </a:bodyPr>
          <a:lstStyle/>
          <a:p>
            <a:pPr marL="457200" indent="-457200">
              <a:lnSpc>
                <a:spcPct val="150000"/>
              </a:lnSpc>
              <a:buFont typeface="+mj-lt"/>
              <a:buAutoNum type="arabicPeriod"/>
            </a:pPr>
            <a:r>
              <a:rPr lang="en-US" sz="4000" dirty="0"/>
              <a:t>Lulled to sleep</a:t>
            </a:r>
          </a:p>
          <a:p>
            <a:pPr marL="457200" indent="-457200">
              <a:lnSpc>
                <a:spcPct val="150000"/>
              </a:lnSpc>
              <a:buFont typeface="+mj-lt"/>
              <a:buAutoNum type="arabicPeriod"/>
            </a:pPr>
            <a:r>
              <a:rPr lang="en-US" sz="4000" dirty="0"/>
              <a:t>Dulled perception</a:t>
            </a:r>
          </a:p>
          <a:p>
            <a:pPr marL="457200" indent="-457200">
              <a:lnSpc>
                <a:spcPct val="150000"/>
              </a:lnSpc>
              <a:buFont typeface="+mj-lt"/>
              <a:buAutoNum type="arabicPeriod"/>
            </a:pPr>
            <a:r>
              <a:rPr lang="en-US" sz="4000" dirty="0"/>
              <a:t>It’s End: Wrath and Destruction</a:t>
            </a:r>
          </a:p>
        </p:txBody>
      </p:sp>
    </p:spTree>
    <p:extLst>
      <p:ext uri="{BB962C8B-B14F-4D97-AF65-F5344CB8AC3E}">
        <p14:creationId xmlns:p14="http://schemas.microsoft.com/office/powerpoint/2010/main" val="249627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C014C-8C7D-DF2E-340E-1F38CCF1F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EF224-91E4-A1F4-72D9-C6E0CEFDF683}"/>
              </a:ext>
            </a:extLst>
          </p:cNvPr>
          <p:cNvSpPr>
            <a:spLocks noGrp="1"/>
          </p:cNvSpPr>
          <p:nvPr>
            <p:ph type="title"/>
          </p:nvPr>
        </p:nvSpPr>
        <p:spPr>
          <a:xfrm>
            <a:off x="628650" y="304270"/>
            <a:ext cx="7886700" cy="5081545"/>
          </a:xfrm>
        </p:spPr>
        <p:txBody>
          <a:bodyPr>
            <a:normAutofit/>
          </a:bodyPr>
          <a:lstStyle/>
          <a:p>
            <a:pPr algn="ctr"/>
            <a:r>
              <a:rPr lang="en-US" sz="7200" dirty="0"/>
              <a:t>Approach #2: Embrace</a:t>
            </a:r>
          </a:p>
        </p:txBody>
      </p:sp>
    </p:spTree>
    <p:extLst>
      <p:ext uri="{BB962C8B-B14F-4D97-AF65-F5344CB8AC3E}">
        <p14:creationId xmlns:p14="http://schemas.microsoft.com/office/powerpoint/2010/main" val="1457429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BFB1A-99E1-AE9A-842A-E15468C013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B72FAA-9B4B-1AE9-7F66-864EED18668B}"/>
              </a:ext>
            </a:extLst>
          </p:cNvPr>
          <p:cNvSpPr>
            <a:spLocks noGrp="1"/>
          </p:cNvSpPr>
          <p:nvPr>
            <p:ph type="title"/>
          </p:nvPr>
        </p:nvSpPr>
        <p:spPr/>
        <p:txBody>
          <a:bodyPr>
            <a:normAutofit/>
          </a:bodyPr>
          <a:lstStyle/>
          <a:p>
            <a:r>
              <a:rPr lang="en-US" sz="4800" dirty="0"/>
              <a:t>Approach #2: Embrace</a:t>
            </a:r>
          </a:p>
        </p:txBody>
      </p:sp>
      <p:sp>
        <p:nvSpPr>
          <p:cNvPr id="3" name="Content Placeholder 2">
            <a:extLst>
              <a:ext uri="{FF2B5EF4-FFF2-40B4-BE49-F238E27FC236}">
                <a16:creationId xmlns:a16="http://schemas.microsoft.com/office/drawing/2014/main" id="{F8E29F23-E417-2BCC-EC61-23A6FC4C879A}"/>
              </a:ext>
            </a:extLst>
          </p:cNvPr>
          <p:cNvSpPr>
            <a:spLocks noGrp="1"/>
          </p:cNvSpPr>
          <p:nvPr>
            <p:ph idx="1"/>
          </p:nvPr>
        </p:nvSpPr>
        <p:spPr>
          <a:xfrm>
            <a:off x="628650" y="1521354"/>
            <a:ext cx="7886700" cy="3889375"/>
          </a:xfrm>
        </p:spPr>
        <p:txBody>
          <a:bodyPr>
            <a:normAutofit lnSpcReduction="10000"/>
          </a:bodyPr>
          <a:lstStyle/>
          <a:p>
            <a:pPr marL="457200" indent="-457200">
              <a:lnSpc>
                <a:spcPct val="150000"/>
              </a:lnSpc>
              <a:buFont typeface="+mj-lt"/>
              <a:buAutoNum type="arabicPeriod"/>
            </a:pPr>
            <a:r>
              <a:rPr lang="en-US" sz="4000" dirty="0"/>
              <a:t>Awake</a:t>
            </a:r>
          </a:p>
          <a:p>
            <a:pPr marL="457200" indent="-457200">
              <a:lnSpc>
                <a:spcPct val="150000"/>
              </a:lnSpc>
              <a:buFont typeface="+mj-lt"/>
              <a:buAutoNum type="arabicPeriod"/>
            </a:pPr>
            <a:r>
              <a:rPr lang="en-US" sz="4000" dirty="0"/>
              <a:t>Sober</a:t>
            </a:r>
          </a:p>
          <a:p>
            <a:pPr marL="457200" indent="-457200">
              <a:lnSpc>
                <a:spcPct val="150000"/>
              </a:lnSpc>
              <a:buFont typeface="+mj-lt"/>
              <a:buAutoNum type="arabicPeriod"/>
            </a:pPr>
            <a:r>
              <a:rPr lang="en-US" sz="4000" dirty="0"/>
              <a:t>Equipped</a:t>
            </a:r>
          </a:p>
          <a:p>
            <a:pPr marL="457200" indent="-457200">
              <a:lnSpc>
                <a:spcPct val="150000"/>
              </a:lnSpc>
              <a:buFont typeface="+mj-lt"/>
              <a:buAutoNum type="arabicPeriod"/>
            </a:pPr>
            <a:r>
              <a:rPr lang="en-US" sz="4000" dirty="0"/>
              <a:t>It’s End: Life and Salvation</a:t>
            </a:r>
          </a:p>
        </p:txBody>
      </p:sp>
    </p:spTree>
    <p:extLst>
      <p:ext uri="{BB962C8B-B14F-4D97-AF65-F5344CB8AC3E}">
        <p14:creationId xmlns:p14="http://schemas.microsoft.com/office/powerpoint/2010/main" val="364725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25A63-32CA-B7E9-F401-D5AB9DD98F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5E6CD-430C-8F7C-0482-54FBC3A0F168}"/>
              </a:ext>
            </a:extLst>
          </p:cNvPr>
          <p:cNvSpPr>
            <a:spLocks noGrp="1"/>
          </p:cNvSpPr>
          <p:nvPr>
            <p:ph type="title"/>
          </p:nvPr>
        </p:nvSpPr>
        <p:spPr>
          <a:xfrm>
            <a:off x="628650" y="304270"/>
            <a:ext cx="7886700" cy="5081545"/>
          </a:xfrm>
        </p:spPr>
        <p:txBody>
          <a:bodyPr>
            <a:normAutofit/>
          </a:bodyPr>
          <a:lstStyle/>
          <a:p>
            <a:pPr algn="ctr"/>
            <a:r>
              <a:rPr lang="en-US" sz="7200" dirty="0"/>
              <a:t>Light in Darkness</a:t>
            </a:r>
          </a:p>
        </p:txBody>
      </p:sp>
    </p:spTree>
    <p:extLst>
      <p:ext uri="{BB962C8B-B14F-4D97-AF65-F5344CB8AC3E}">
        <p14:creationId xmlns:p14="http://schemas.microsoft.com/office/powerpoint/2010/main" val="2319920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53015-9D50-3132-79A8-0F81B4837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800707-76C7-AADB-681E-07C99405E691}"/>
              </a:ext>
            </a:extLst>
          </p:cNvPr>
          <p:cNvSpPr>
            <a:spLocks noGrp="1"/>
          </p:cNvSpPr>
          <p:nvPr>
            <p:ph type="title"/>
          </p:nvPr>
        </p:nvSpPr>
        <p:spPr/>
        <p:txBody>
          <a:bodyPr>
            <a:normAutofit/>
          </a:bodyPr>
          <a:lstStyle/>
          <a:p>
            <a:r>
              <a:rPr lang="en-US" sz="4800" dirty="0"/>
              <a:t>2 Peter 3:8-9</a:t>
            </a:r>
          </a:p>
        </p:txBody>
      </p:sp>
      <p:sp>
        <p:nvSpPr>
          <p:cNvPr id="3" name="Content Placeholder 2">
            <a:extLst>
              <a:ext uri="{FF2B5EF4-FFF2-40B4-BE49-F238E27FC236}">
                <a16:creationId xmlns:a16="http://schemas.microsoft.com/office/drawing/2014/main" id="{7902374F-E4E9-5A45-55ED-B71DA24411B0}"/>
              </a:ext>
            </a:extLst>
          </p:cNvPr>
          <p:cNvSpPr>
            <a:spLocks noGrp="1"/>
          </p:cNvSpPr>
          <p:nvPr>
            <p:ph idx="1"/>
          </p:nvPr>
        </p:nvSpPr>
        <p:spPr/>
        <p:txBody>
          <a:bodyPr>
            <a:normAutofit lnSpcReduction="10000"/>
          </a:bodyPr>
          <a:lstStyle/>
          <a:p>
            <a:pPr marL="0" indent="0">
              <a:buNone/>
            </a:pPr>
            <a:r>
              <a:rPr lang="en-US" sz="3600" dirty="0"/>
              <a:t>But do not overlook this one fact, beloved, that with the Lord one day is as a thousand years, and a thousand years as one day. The Lord is not slow to fulfill his promise as some count slowness, but is patient toward you, not wishing that any should perish, but that all should reach repentance. </a:t>
            </a:r>
          </a:p>
        </p:txBody>
      </p:sp>
    </p:spTree>
    <p:extLst>
      <p:ext uri="{BB962C8B-B14F-4D97-AF65-F5344CB8AC3E}">
        <p14:creationId xmlns:p14="http://schemas.microsoft.com/office/powerpoint/2010/main" val="278353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BBC4-670B-0497-BFE0-9F89B3ABB3BE}"/>
              </a:ext>
            </a:extLst>
          </p:cNvPr>
          <p:cNvSpPr>
            <a:spLocks noGrp="1"/>
          </p:cNvSpPr>
          <p:nvPr>
            <p:ph type="title"/>
          </p:nvPr>
        </p:nvSpPr>
        <p:spPr/>
        <p:txBody>
          <a:bodyPr>
            <a:normAutofit/>
          </a:bodyPr>
          <a:lstStyle/>
          <a:p>
            <a:r>
              <a:rPr lang="en-US" sz="4800" dirty="0"/>
              <a:t>2 Peter 3:10</a:t>
            </a:r>
          </a:p>
        </p:txBody>
      </p:sp>
      <p:sp>
        <p:nvSpPr>
          <p:cNvPr id="3" name="Content Placeholder 2">
            <a:extLst>
              <a:ext uri="{FF2B5EF4-FFF2-40B4-BE49-F238E27FC236}">
                <a16:creationId xmlns:a16="http://schemas.microsoft.com/office/drawing/2014/main" id="{C84EA1D6-3D58-A979-AEC5-3EF9AA818B6C}"/>
              </a:ext>
            </a:extLst>
          </p:cNvPr>
          <p:cNvSpPr>
            <a:spLocks noGrp="1"/>
          </p:cNvSpPr>
          <p:nvPr>
            <p:ph idx="1"/>
          </p:nvPr>
        </p:nvSpPr>
        <p:spPr/>
        <p:txBody>
          <a:bodyPr>
            <a:normAutofit/>
          </a:bodyPr>
          <a:lstStyle/>
          <a:p>
            <a:pPr marL="0" indent="0">
              <a:buNone/>
            </a:pPr>
            <a:r>
              <a:rPr lang="en-US" sz="3600" dirty="0"/>
              <a:t>But the day of the Lord will come like a thief, and then the heavens will pass away with a roar, and the heavenly bodies will be burned up and dissolved, and the earth and the works that are done on it will be exposed.</a:t>
            </a:r>
          </a:p>
        </p:txBody>
      </p:sp>
    </p:spTree>
    <p:extLst>
      <p:ext uri="{BB962C8B-B14F-4D97-AF65-F5344CB8AC3E}">
        <p14:creationId xmlns:p14="http://schemas.microsoft.com/office/powerpoint/2010/main" val="1092597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TotalTime>
  <Words>545</Words>
  <Application>Microsoft Office PowerPoint</Application>
  <PresentationFormat>On-screen Show (16:10)</PresentationFormat>
  <Paragraphs>37</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Times New Roman</vt:lpstr>
      <vt:lpstr>Office Theme</vt:lpstr>
      <vt:lpstr>1 Thessalonians 5:1-11</vt:lpstr>
      <vt:lpstr>1 Thessalonians 5:1-2</vt:lpstr>
      <vt:lpstr>1 Thessalonians 5:3</vt:lpstr>
      <vt:lpstr>1 Thessalonians 5:4-5</vt:lpstr>
      <vt:lpstr>1 Thessalonians 5:6-7</vt:lpstr>
      <vt:lpstr>1 Thessalonians 5:8</vt:lpstr>
      <vt:lpstr>1 Thessalonians 5:9-10</vt:lpstr>
      <vt:lpstr>1 Thessalonians 5:11</vt:lpstr>
      <vt:lpstr>The Day of the Lord</vt:lpstr>
      <vt:lpstr>Matthew 24:36-37</vt:lpstr>
      <vt:lpstr>Matthew 24:38-39</vt:lpstr>
      <vt:lpstr>Approach #1: Denial</vt:lpstr>
      <vt:lpstr>Approach #1: Denial</vt:lpstr>
      <vt:lpstr>Approach #2: Embrace</vt:lpstr>
      <vt:lpstr>Approach #2: Embrace</vt:lpstr>
      <vt:lpstr>Light in Darkness</vt:lpstr>
      <vt:lpstr>2 Peter 3:8-9</vt:lpstr>
      <vt:lpstr>2 Peter 3:10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1</cp:revision>
  <dcterms:created xsi:type="dcterms:W3CDTF">2025-02-16T20:15:28Z</dcterms:created>
  <dcterms:modified xsi:type="dcterms:W3CDTF">2025-02-16T20:40:00Z</dcterms:modified>
</cp:coreProperties>
</file>