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57" r:id="rId4"/>
    <p:sldId id="258" r:id="rId5"/>
    <p:sldId id="259" r:id="rId6"/>
    <p:sldId id="260"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3" d="100"/>
          <a:sy n="53" d="100"/>
        </p:scale>
        <p:origin x="44" y="3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DAEB41-A6B2-4CC1-80AB-C473EE300346}"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1434694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DAEB41-A6B2-4CC1-80AB-C473EE300346}"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2870169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DAEB41-A6B2-4CC1-80AB-C473EE300346}"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4098513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DAEB41-A6B2-4CC1-80AB-C473EE300346}" type="datetimeFigureOut">
              <a:rPr lang="en-US" smtClean="0"/>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352080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DAEB41-A6B2-4CC1-80AB-C473EE300346}" type="datetimeFigureOut">
              <a:rPr lang="en-US" smtClean="0"/>
              <a:t>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275076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DAEB41-A6B2-4CC1-80AB-C473EE300346}" type="datetimeFigureOut">
              <a:rPr lang="en-US" smtClean="0"/>
              <a:t>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3495015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DAEB41-A6B2-4CC1-80AB-C473EE300346}" type="datetimeFigureOut">
              <a:rPr lang="en-US" smtClean="0"/>
              <a:t>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1961327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DAEB41-A6B2-4CC1-80AB-C473EE300346}" type="datetimeFigureOut">
              <a:rPr lang="en-US" smtClean="0"/>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3184839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DAEB41-A6B2-4CC1-80AB-C473EE300346}" type="datetimeFigureOut">
              <a:rPr lang="en-US" smtClean="0"/>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886520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DAEB41-A6B2-4CC1-80AB-C473EE300346}"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1197307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DAEB41-A6B2-4CC1-80AB-C473EE300346}"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F532F-D699-42D4-B65D-E3328623E404}" type="slidenum">
              <a:rPr lang="en-US" smtClean="0"/>
              <a:t>‹#›</a:t>
            </a:fld>
            <a:endParaRPr lang="en-US"/>
          </a:p>
        </p:txBody>
      </p:sp>
    </p:spTree>
    <p:extLst>
      <p:ext uri="{BB962C8B-B14F-4D97-AF65-F5344CB8AC3E}">
        <p14:creationId xmlns:p14="http://schemas.microsoft.com/office/powerpoint/2010/main" val="47695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50DAEB41-A6B2-4CC1-80AB-C473EE300346}" type="datetimeFigureOut">
              <a:rPr lang="en-US" smtClean="0"/>
              <a:t>2/9/2025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A89F532F-D699-42D4-B65D-E3328623E404}" type="slidenum">
              <a:rPr lang="en-US" smtClean="0"/>
              <a:t>‹#›</a:t>
            </a:fld>
            <a:endParaRPr lang="en-US"/>
          </a:p>
        </p:txBody>
      </p:sp>
    </p:spTree>
    <p:extLst>
      <p:ext uri="{BB962C8B-B14F-4D97-AF65-F5344CB8AC3E}">
        <p14:creationId xmlns:p14="http://schemas.microsoft.com/office/powerpoint/2010/main" val="4254855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D8B2A-CF67-66E1-7A80-41D0B9C3D310}"/>
              </a:ext>
            </a:extLst>
          </p:cNvPr>
          <p:cNvSpPr>
            <a:spLocks noGrp="1"/>
          </p:cNvSpPr>
          <p:nvPr>
            <p:ph type="ctrTitle"/>
          </p:nvPr>
        </p:nvSpPr>
        <p:spPr>
          <a:xfrm>
            <a:off x="1143000" y="935302"/>
            <a:ext cx="6858000" cy="2493698"/>
          </a:xfrm>
        </p:spPr>
        <p:txBody>
          <a:bodyPr>
            <a:normAutofit/>
          </a:bodyPr>
          <a:lstStyle/>
          <a:p>
            <a:r>
              <a:rPr lang="en-US" sz="6600" dirty="0"/>
              <a:t>1 Thessalonians 4:13-18</a:t>
            </a:r>
          </a:p>
        </p:txBody>
      </p:sp>
      <p:sp>
        <p:nvSpPr>
          <p:cNvPr id="3" name="Subtitle 2">
            <a:extLst>
              <a:ext uri="{FF2B5EF4-FFF2-40B4-BE49-F238E27FC236}">
                <a16:creationId xmlns:a16="http://schemas.microsoft.com/office/drawing/2014/main" id="{959E4D65-641A-A037-FD6E-0C6B07169AF1}"/>
              </a:ext>
            </a:extLst>
          </p:cNvPr>
          <p:cNvSpPr>
            <a:spLocks noGrp="1"/>
          </p:cNvSpPr>
          <p:nvPr>
            <p:ph type="subTitle" idx="1"/>
          </p:nvPr>
        </p:nvSpPr>
        <p:spPr>
          <a:xfrm>
            <a:off x="1143000" y="3429000"/>
            <a:ext cx="6858000" cy="952500"/>
          </a:xfrm>
        </p:spPr>
        <p:txBody>
          <a:bodyPr>
            <a:normAutofit/>
          </a:bodyPr>
          <a:lstStyle/>
          <a:p>
            <a:r>
              <a:rPr lang="en-US" sz="6000" dirty="0"/>
              <a:t>An Informed Hope</a:t>
            </a:r>
          </a:p>
        </p:txBody>
      </p:sp>
    </p:spTree>
    <p:extLst>
      <p:ext uri="{BB962C8B-B14F-4D97-AF65-F5344CB8AC3E}">
        <p14:creationId xmlns:p14="http://schemas.microsoft.com/office/powerpoint/2010/main" val="1246161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0349A-EDD1-3BB3-7981-6FC148372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4E4CAA-864E-C88F-910A-4663CCD15E84}"/>
              </a:ext>
            </a:extLst>
          </p:cNvPr>
          <p:cNvSpPr>
            <a:spLocks noGrp="1"/>
          </p:cNvSpPr>
          <p:nvPr>
            <p:ph type="title"/>
          </p:nvPr>
        </p:nvSpPr>
        <p:spPr/>
        <p:txBody>
          <a:bodyPr>
            <a:normAutofit/>
          </a:bodyPr>
          <a:lstStyle/>
          <a:p>
            <a:r>
              <a:rPr lang="en-US" sz="4800" dirty="0"/>
              <a:t>1 Thessalonians 4:13</a:t>
            </a:r>
          </a:p>
        </p:txBody>
      </p:sp>
      <p:sp>
        <p:nvSpPr>
          <p:cNvPr id="3" name="Content Placeholder 2">
            <a:extLst>
              <a:ext uri="{FF2B5EF4-FFF2-40B4-BE49-F238E27FC236}">
                <a16:creationId xmlns:a16="http://schemas.microsoft.com/office/drawing/2014/main" id="{DC0C7E31-F7A6-26EE-74A8-615CD99906C2}"/>
              </a:ext>
            </a:extLst>
          </p:cNvPr>
          <p:cNvSpPr>
            <a:spLocks noGrp="1"/>
          </p:cNvSpPr>
          <p:nvPr>
            <p:ph idx="1"/>
          </p:nvPr>
        </p:nvSpPr>
        <p:spPr/>
        <p:txBody>
          <a:bodyPr>
            <a:normAutofit/>
          </a:bodyPr>
          <a:lstStyle/>
          <a:p>
            <a:pPr marL="0" indent="0">
              <a:buNone/>
            </a:pPr>
            <a:r>
              <a:rPr lang="en-US" sz="4000" dirty="0"/>
              <a:t>But we do not want you to be uninformed, brothers, about those who are asleep, that you may not grieve as others do who have no hope.</a:t>
            </a:r>
          </a:p>
        </p:txBody>
      </p:sp>
    </p:spTree>
    <p:extLst>
      <p:ext uri="{BB962C8B-B14F-4D97-AF65-F5344CB8AC3E}">
        <p14:creationId xmlns:p14="http://schemas.microsoft.com/office/powerpoint/2010/main" val="1395823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4521-BAFB-644F-396A-30018CF5579D}"/>
              </a:ext>
            </a:extLst>
          </p:cNvPr>
          <p:cNvSpPr>
            <a:spLocks noGrp="1"/>
          </p:cNvSpPr>
          <p:nvPr>
            <p:ph type="title"/>
          </p:nvPr>
        </p:nvSpPr>
        <p:spPr/>
        <p:txBody>
          <a:bodyPr>
            <a:normAutofit/>
          </a:bodyPr>
          <a:lstStyle/>
          <a:p>
            <a:r>
              <a:rPr lang="en-US" sz="4800" dirty="0"/>
              <a:t>1 Thessalonians 4:14</a:t>
            </a:r>
          </a:p>
        </p:txBody>
      </p:sp>
      <p:sp>
        <p:nvSpPr>
          <p:cNvPr id="3" name="Content Placeholder 2">
            <a:extLst>
              <a:ext uri="{FF2B5EF4-FFF2-40B4-BE49-F238E27FC236}">
                <a16:creationId xmlns:a16="http://schemas.microsoft.com/office/drawing/2014/main" id="{299E9D54-A30B-B8BF-8C3E-B1FE3D938680}"/>
              </a:ext>
            </a:extLst>
          </p:cNvPr>
          <p:cNvSpPr>
            <a:spLocks noGrp="1"/>
          </p:cNvSpPr>
          <p:nvPr>
            <p:ph idx="1"/>
          </p:nvPr>
        </p:nvSpPr>
        <p:spPr/>
        <p:txBody>
          <a:bodyPr>
            <a:normAutofit/>
          </a:bodyPr>
          <a:lstStyle/>
          <a:p>
            <a:pPr marL="0" indent="0">
              <a:buNone/>
            </a:pPr>
            <a:r>
              <a:rPr lang="en-US" sz="4000" dirty="0"/>
              <a:t>For since we believe that Jesus died and rose again, even so, through Jesus, God will bring with him those who have fallen asleep.</a:t>
            </a:r>
          </a:p>
        </p:txBody>
      </p:sp>
    </p:spTree>
    <p:extLst>
      <p:ext uri="{BB962C8B-B14F-4D97-AF65-F5344CB8AC3E}">
        <p14:creationId xmlns:p14="http://schemas.microsoft.com/office/powerpoint/2010/main" val="1432283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4997D-74E5-1CFB-FA9A-0E45D9D2B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AC4CFF-D206-6459-96E0-96EEA032AB96}"/>
              </a:ext>
            </a:extLst>
          </p:cNvPr>
          <p:cNvSpPr>
            <a:spLocks noGrp="1"/>
          </p:cNvSpPr>
          <p:nvPr>
            <p:ph type="title"/>
          </p:nvPr>
        </p:nvSpPr>
        <p:spPr/>
        <p:txBody>
          <a:bodyPr>
            <a:normAutofit/>
          </a:bodyPr>
          <a:lstStyle/>
          <a:p>
            <a:r>
              <a:rPr lang="en-US" sz="4800" dirty="0"/>
              <a:t>1 Thessalonians 4:15</a:t>
            </a:r>
          </a:p>
        </p:txBody>
      </p:sp>
      <p:sp>
        <p:nvSpPr>
          <p:cNvPr id="3" name="Content Placeholder 2">
            <a:extLst>
              <a:ext uri="{FF2B5EF4-FFF2-40B4-BE49-F238E27FC236}">
                <a16:creationId xmlns:a16="http://schemas.microsoft.com/office/drawing/2014/main" id="{5810D2D3-1C85-E1BC-72B9-675F858B64BC}"/>
              </a:ext>
            </a:extLst>
          </p:cNvPr>
          <p:cNvSpPr>
            <a:spLocks noGrp="1"/>
          </p:cNvSpPr>
          <p:nvPr>
            <p:ph idx="1"/>
          </p:nvPr>
        </p:nvSpPr>
        <p:spPr/>
        <p:txBody>
          <a:bodyPr>
            <a:normAutofit/>
          </a:bodyPr>
          <a:lstStyle/>
          <a:p>
            <a:pPr marL="0" indent="0">
              <a:buNone/>
            </a:pPr>
            <a:r>
              <a:rPr lang="en-US" sz="4000" dirty="0"/>
              <a:t>For this we declare to you by a word from the Lord, that we who are alive, who are left until the coming of the Lord, will not precede those who have fallen asleep.</a:t>
            </a:r>
          </a:p>
        </p:txBody>
      </p:sp>
    </p:spTree>
    <p:extLst>
      <p:ext uri="{BB962C8B-B14F-4D97-AF65-F5344CB8AC3E}">
        <p14:creationId xmlns:p14="http://schemas.microsoft.com/office/powerpoint/2010/main" val="3012183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93ABF-2193-4868-FE26-B47E6F5E46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E040D-C2E1-070A-6654-38D922A697E9}"/>
              </a:ext>
            </a:extLst>
          </p:cNvPr>
          <p:cNvSpPr>
            <a:spLocks noGrp="1"/>
          </p:cNvSpPr>
          <p:nvPr>
            <p:ph type="title"/>
          </p:nvPr>
        </p:nvSpPr>
        <p:spPr/>
        <p:txBody>
          <a:bodyPr>
            <a:normAutofit/>
          </a:bodyPr>
          <a:lstStyle/>
          <a:p>
            <a:r>
              <a:rPr lang="en-US" sz="4800" dirty="0"/>
              <a:t>1 Thessalonians 4:16</a:t>
            </a:r>
          </a:p>
        </p:txBody>
      </p:sp>
      <p:sp>
        <p:nvSpPr>
          <p:cNvPr id="3" name="Content Placeholder 2">
            <a:extLst>
              <a:ext uri="{FF2B5EF4-FFF2-40B4-BE49-F238E27FC236}">
                <a16:creationId xmlns:a16="http://schemas.microsoft.com/office/drawing/2014/main" id="{7006022E-C27A-A7E7-A032-2FD6E41FF3A6}"/>
              </a:ext>
            </a:extLst>
          </p:cNvPr>
          <p:cNvSpPr>
            <a:spLocks noGrp="1"/>
          </p:cNvSpPr>
          <p:nvPr>
            <p:ph idx="1"/>
          </p:nvPr>
        </p:nvSpPr>
        <p:spPr/>
        <p:txBody>
          <a:bodyPr>
            <a:normAutofit/>
          </a:bodyPr>
          <a:lstStyle/>
          <a:p>
            <a:pPr marL="0" indent="0">
              <a:buNone/>
            </a:pPr>
            <a:r>
              <a:rPr lang="en-US" sz="4000" dirty="0"/>
              <a:t>For the Lord himself will descend from heaven with a cry of command, with the voice of an archangel, and with the sound of the trumpet of God. And the dead in Christ will rise first.</a:t>
            </a:r>
          </a:p>
        </p:txBody>
      </p:sp>
    </p:spTree>
    <p:extLst>
      <p:ext uri="{BB962C8B-B14F-4D97-AF65-F5344CB8AC3E}">
        <p14:creationId xmlns:p14="http://schemas.microsoft.com/office/powerpoint/2010/main" val="2428379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93849-42D6-0F89-6B96-D256C2980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74883-FC78-B8F8-6C87-7C23079A6CF4}"/>
              </a:ext>
            </a:extLst>
          </p:cNvPr>
          <p:cNvSpPr>
            <a:spLocks noGrp="1"/>
          </p:cNvSpPr>
          <p:nvPr>
            <p:ph type="title"/>
          </p:nvPr>
        </p:nvSpPr>
        <p:spPr/>
        <p:txBody>
          <a:bodyPr>
            <a:normAutofit/>
          </a:bodyPr>
          <a:lstStyle/>
          <a:p>
            <a:r>
              <a:rPr lang="en-US" sz="4800" dirty="0"/>
              <a:t>1 Thessalonians 4:17-18</a:t>
            </a:r>
          </a:p>
        </p:txBody>
      </p:sp>
      <p:sp>
        <p:nvSpPr>
          <p:cNvPr id="3" name="Content Placeholder 2">
            <a:extLst>
              <a:ext uri="{FF2B5EF4-FFF2-40B4-BE49-F238E27FC236}">
                <a16:creationId xmlns:a16="http://schemas.microsoft.com/office/drawing/2014/main" id="{BD2D140D-6FCB-5D3B-8F99-65855CDCDF88}"/>
              </a:ext>
            </a:extLst>
          </p:cNvPr>
          <p:cNvSpPr>
            <a:spLocks noGrp="1"/>
          </p:cNvSpPr>
          <p:nvPr>
            <p:ph idx="1"/>
          </p:nvPr>
        </p:nvSpPr>
        <p:spPr/>
        <p:txBody>
          <a:bodyPr>
            <a:normAutofit/>
          </a:bodyPr>
          <a:lstStyle/>
          <a:p>
            <a:pPr marL="0" indent="0">
              <a:buNone/>
            </a:pPr>
            <a:r>
              <a:rPr lang="en-US" sz="4000" dirty="0"/>
              <a:t>Then we who are alive, who are left, will be caught up together with them in the clouds to meet the Lord in the air, and so we will always be with the Lord. Therefore encourage one another with these words.</a:t>
            </a:r>
          </a:p>
        </p:txBody>
      </p:sp>
    </p:spTree>
    <p:extLst>
      <p:ext uri="{BB962C8B-B14F-4D97-AF65-F5344CB8AC3E}">
        <p14:creationId xmlns:p14="http://schemas.microsoft.com/office/powerpoint/2010/main" val="2475121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53D3-3067-52B9-1BBD-0826054A94C6}"/>
              </a:ext>
            </a:extLst>
          </p:cNvPr>
          <p:cNvSpPr>
            <a:spLocks noGrp="1"/>
          </p:cNvSpPr>
          <p:nvPr>
            <p:ph type="title"/>
          </p:nvPr>
        </p:nvSpPr>
        <p:spPr>
          <a:xfrm>
            <a:off x="628650" y="304271"/>
            <a:ext cx="7886700" cy="5085876"/>
          </a:xfrm>
        </p:spPr>
        <p:txBody>
          <a:bodyPr>
            <a:normAutofit/>
          </a:bodyPr>
          <a:lstStyle/>
          <a:p>
            <a:pPr algn="ctr"/>
            <a:r>
              <a:rPr lang="en-US" sz="7200" dirty="0"/>
              <a:t>“Those who have no hope”</a:t>
            </a:r>
          </a:p>
        </p:txBody>
      </p:sp>
    </p:spTree>
    <p:extLst>
      <p:ext uri="{BB962C8B-B14F-4D97-AF65-F5344CB8AC3E}">
        <p14:creationId xmlns:p14="http://schemas.microsoft.com/office/powerpoint/2010/main" val="1159153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03087-2213-EC3D-507A-D91BC5EB6B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AA342-BB2A-17AC-AF23-2BAAA5750D95}"/>
              </a:ext>
            </a:extLst>
          </p:cNvPr>
          <p:cNvSpPr>
            <a:spLocks noGrp="1"/>
          </p:cNvSpPr>
          <p:nvPr>
            <p:ph type="title"/>
          </p:nvPr>
        </p:nvSpPr>
        <p:spPr>
          <a:xfrm>
            <a:off x="628650" y="304271"/>
            <a:ext cx="7886700" cy="5085876"/>
          </a:xfrm>
        </p:spPr>
        <p:txBody>
          <a:bodyPr>
            <a:normAutofit/>
          </a:bodyPr>
          <a:lstStyle/>
          <a:p>
            <a:pPr algn="ctr"/>
            <a:r>
              <a:rPr lang="en-US" sz="7200" dirty="0"/>
              <a:t>The Christian’s Hope</a:t>
            </a:r>
          </a:p>
        </p:txBody>
      </p:sp>
    </p:spTree>
    <p:extLst>
      <p:ext uri="{BB962C8B-B14F-4D97-AF65-F5344CB8AC3E}">
        <p14:creationId xmlns:p14="http://schemas.microsoft.com/office/powerpoint/2010/main" val="1290879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60FB7-82BA-8921-F659-A303B7BAAA8A}"/>
              </a:ext>
            </a:extLst>
          </p:cNvPr>
          <p:cNvSpPr>
            <a:spLocks noGrp="1"/>
          </p:cNvSpPr>
          <p:nvPr>
            <p:ph type="title"/>
          </p:nvPr>
        </p:nvSpPr>
        <p:spPr/>
        <p:txBody>
          <a:bodyPr>
            <a:normAutofit/>
          </a:bodyPr>
          <a:lstStyle/>
          <a:p>
            <a:r>
              <a:rPr lang="en-US" sz="4800" dirty="0"/>
              <a:t>1 Corinthians 15:16-18</a:t>
            </a:r>
          </a:p>
        </p:txBody>
      </p:sp>
      <p:sp>
        <p:nvSpPr>
          <p:cNvPr id="3" name="Content Placeholder 2">
            <a:extLst>
              <a:ext uri="{FF2B5EF4-FFF2-40B4-BE49-F238E27FC236}">
                <a16:creationId xmlns:a16="http://schemas.microsoft.com/office/drawing/2014/main" id="{83B181B9-045A-5CDE-E451-6BCAD5934A24}"/>
              </a:ext>
            </a:extLst>
          </p:cNvPr>
          <p:cNvSpPr>
            <a:spLocks noGrp="1"/>
          </p:cNvSpPr>
          <p:nvPr>
            <p:ph idx="1"/>
          </p:nvPr>
        </p:nvSpPr>
        <p:spPr/>
        <p:txBody>
          <a:bodyPr>
            <a:normAutofit/>
          </a:bodyPr>
          <a:lstStyle/>
          <a:p>
            <a:pPr marL="0" indent="0">
              <a:buNone/>
            </a:pPr>
            <a:r>
              <a:rPr lang="en-US" sz="4000" dirty="0"/>
              <a:t>For if the dead are not raised, not even Christ has been raised. And if Christ has not been raised, your faith is futile and you are still in your sins. Then those also who have fallen asleep in Christ have perished. </a:t>
            </a:r>
          </a:p>
        </p:txBody>
      </p:sp>
    </p:spTree>
    <p:extLst>
      <p:ext uri="{BB962C8B-B14F-4D97-AF65-F5344CB8AC3E}">
        <p14:creationId xmlns:p14="http://schemas.microsoft.com/office/powerpoint/2010/main" val="1210077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F49BE-5B46-69EF-AEED-47D343836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CC447-AE73-6744-9597-B5A4D34B60FB}"/>
              </a:ext>
            </a:extLst>
          </p:cNvPr>
          <p:cNvSpPr>
            <a:spLocks noGrp="1"/>
          </p:cNvSpPr>
          <p:nvPr>
            <p:ph type="title"/>
          </p:nvPr>
        </p:nvSpPr>
        <p:spPr/>
        <p:txBody>
          <a:bodyPr>
            <a:normAutofit/>
          </a:bodyPr>
          <a:lstStyle/>
          <a:p>
            <a:r>
              <a:rPr lang="en-US" sz="4800" dirty="0"/>
              <a:t>1 Corinthians 15:19-20</a:t>
            </a:r>
          </a:p>
        </p:txBody>
      </p:sp>
      <p:sp>
        <p:nvSpPr>
          <p:cNvPr id="3" name="Content Placeholder 2">
            <a:extLst>
              <a:ext uri="{FF2B5EF4-FFF2-40B4-BE49-F238E27FC236}">
                <a16:creationId xmlns:a16="http://schemas.microsoft.com/office/drawing/2014/main" id="{FCD1BCAB-02DB-7EA4-E4D9-F42229A399C6}"/>
              </a:ext>
            </a:extLst>
          </p:cNvPr>
          <p:cNvSpPr>
            <a:spLocks noGrp="1"/>
          </p:cNvSpPr>
          <p:nvPr>
            <p:ph idx="1"/>
          </p:nvPr>
        </p:nvSpPr>
        <p:spPr/>
        <p:txBody>
          <a:bodyPr>
            <a:normAutofit/>
          </a:bodyPr>
          <a:lstStyle/>
          <a:p>
            <a:pPr marL="0" indent="0">
              <a:buNone/>
            </a:pPr>
            <a:r>
              <a:rPr lang="en-US" sz="4000" dirty="0"/>
              <a:t>If in Christ we have hope in this life only, we are of all people most to be pitied. </a:t>
            </a:r>
            <a:r>
              <a:rPr lang="en-US" sz="4000" b="1" dirty="0"/>
              <a:t>But in fact Christ has been raised from the dead</a:t>
            </a:r>
            <a:r>
              <a:rPr lang="en-US" sz="4000" dirty="0"/>
              <a:t>, the </a:t>
            </a:r>
            <a:r>
              <a:rPr lang="en-US" sz="4000" dirty="0" err="1"/>
              <a:t>firstfruits</a:t>
            </a:r>
            <a:r>
              <a:rPr lang="en-US" sz="4000" dirty="0"/>
              <a:t> of those who have fallen asleep. </a:t>
            </a:r>
          </a:p>
        </p:txBody>
      </p:sp>
    </p:spTree>
    <p:extLst>
      <p:ext uri="{BB962C8B-B14F-4D97-AF65-F5344CB8AC3E}">
        <p14:creationId xmlns:p14="http://schemas.microsoft.com/office/powerpoint/2010/main" val="4057847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FAE88-2EB4-9DAA-35BA-34C9A58196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DBDEAE-CDEE-E5BC-C1A2-96B6F1DB4A01}"/>
              </a:ext>
            </a:extLst>
          </p:cNvPr>
          <p:cNvSpPr>
            <a:spLocks noGrp="1"/>
          </p:cNvSpPr>
          <p:nvPr>
            <p:ph type="title"/>
          </p:nvPr>
        </p:nvSpPr>
        <p:spPr>
          <a:xfrm>
            <a:off x="628650" y="304271"/>
            <a:ext cx="7886700" cy="5085876"/>
          </a:xfrm>
        </p:spPr>
        <p:txBody>
          <a:bodyPr>
            <a:normAutofit/>
          </a:bodyPr>
          <a:lstStyle/>
          <a:p>
            <a:pPr algn="ctr"/>
            <a:r>
              <a:rPr lang="en-US" sz="7200" dirty="0"/>
              <a:t>Jesus’s Resurrection is the Great Reversal</a:t>
            </a:r>
          </a:p>
        </p:txBody>
      </p:sp>
    </p:spTree>
    <p:extLst>
      <p:ext uri="{BB962C8B-B14F-4D97-AF65-F5344CB8AC3E}">
        <p14:creationId xmlns:p14="http://schemas.microsoft.com/office/powerpoint/2010/main" val="2604271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B2EB-77B0-39A6-883C-123702F65591}"/>
              </a:ext>
            </a:extLst>
          </p:cNvPr>
          <p:cNvSpPr>
            <a:spLocks noGrp="1"/>
          </p:cNvSpPr>
          <p:nvPr>
            <p:ph type="title"/>
          </p:nvPr>
        </p:nvSpPr>
        <p:spPr/>
        <p:txBody>
          <a:bodyPr>
            <a:normAutofit/>
          </a:bodyPr>
          <a:lstStyle/>
          <a:p>
            <a:r>
              <a:rPr lang="en-US" sz="4800" dirty="0"/>
              <a:t>Romans 8:11</a:t>
            </a:r>
          </a:p>
        </p:txBody>
      </p:sp>
      <p:sp>
        <p:nvSpPr>
          <p:cNvPr id="3" name="Content Placeholder 2">
            <a:extLst>
              <a:ext uri="{FF2B5EF4-FFF2-40B4-BE49-F238E27FC236}">
                <a16:creationId xmlns:a16="http://schemas.microsoft.com/office/drawing/2014/main" id="{CC85FCC5-95AC-592C-97B8-FEFF2968CFD1}"/>
              </a:ext>
            </a:extLst>
          </p:cNvPr>
          <p:cNvSpPr>
            <a:spLocks noGrp="1"/>
          </p:cNvSpPr>
          <p:nvPr>
            <p:ph idx="1"/>
          </p:nvPr>
        </p:nvSpPr>
        <p:spPr/>
        <p:txBody>
          <a:bodyPr>
            <a:normAutofit/>
          </a:bodyPr>
          <a:lstStyle/>
          <a:p>
            <a:pPr marL="0" indent="0">
              <a:buNone/>
            </a:pPr>
            <a:r>
              <a:rPr lang="en-US" sz="4000" dirty="0"/>
              <a:t>If the Spirit of him who raised Jesus from the dead dwells in you, he who raised Christ Jesus from the dead will also give life to your mortal bodies through his Spirit who dwells in you.</a:t>
            </a:r>
          </a:p>
        </p:txBody>
      </p:sp>
    </p:spTree>
    <p:extLst>
      <p:ext uri="{BB962C8B-B14F-4D97-AF65-F5344CB8AC3E}">
        <p14:creationId xmlns:p14="http://schemas.microsoft.com/office/powerpoint/2010/main" val="3852377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50171-66DA-8C0F-90F6-BE0CA218E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EA1872-0565-FFF3-835D-8008F73EBB60}"/>
              </a:ext>
            </a:extLst>
          </p:cNvPr>
          <p:cNvSpPr>
            <a:spLocks noGrp="1"/>
          </p:cNvSpPr>
          <p:nvPr>
            <p:ph type="title"/>
          </p:nvPr>
        </p:nvSpPr>
        <p:spPr>
          <a:xfrm>
            <a:off x="628650" y="304271"/>
            <a:ext cx="7886700" cy="5085876"/>
          </a:xfrm>
        </p:spPr>
        <p:txBody>
          <a:bodyPr>
            <a:normAutofit/>
          </a:bodyPr>
          <a:lstStyle/>
          <a:p>
            <a:pPr algn="ctr"/>
            <a:r>
              <a:rPr lang="en-US" sz="7200" dirty="0"/>
              <a:t>Grief and Hope</a:t>
            </a:r>
          </a:p>
        </p:txBody>
      </p:sp>
    </p:spTree>
    <p:extLst>
      <p:ext uri="{BB962C8B-B14F-4D97-AF65-F5344CB8AC3E}">
        <p14:creationId xmlns:p14="http://schemas.microsoft.com/office/powerpoint/2010/main" val="72984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14623-BA73-F17E-693F-EFB92F908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9298B-E6B2-4298-45FC-9B0525AAD704}"/>
              </a:ext>
            </a:extLst>
          </p:cNvPr>
          <p:cNvSpPr>
            <a:spLocks noGrp="1"/>
          </p:cNvSpPr>
          <p:nvPr>
            <p:ph type="title"/>
          </p:nvPr>
        </p:nvSpPr>
        <p:spPr>
          <a:xfrm>
            <a:off x="628650" y="304271"/>
            <a:ext cx="7886700" cy="5085876"/>
          </a:xfrm>
        </p:spPr>
        <p:txBody>
          <a:bodyPr>
            <a:normAutofit/>
          </a:bodyPr>
          <a:lstStyle/>
          <a:p>
            <a:pPr algn="ctr"/>
            <a:r>
              <a:rPr lang="en-US" sz="7200" dirty="0"/>
              <a:t>The Promise of Jesus’s Return</a:t>
            </a:r>
          </a:p>
        </p:txBody>
      </p:sp>
    </p:spTree>
    <p:extLst>
      <p:ext uri="{BB962C8B-B14F-4D97-AF65-F5344CB8AC3E}">
        <p14:creationId xmlns:p14="http://schemas.microsoft.com/office/powerpoint/2010/main" val="3619448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B698-5881-7DD9-921A-7A800A06FF20}"/>
              </a:ext>
            </a:extLst>
          </p:cNvPr>
          <p:cNvSpPr>
            <a:spLocks noGrp="1"/>
          </p:cNvSpPr>
          <p:nvPr>
            <p:ph type="title"/>
          </p:nvPr>
        </p:nvSpPr>
        <p:spPr/>
        <p:txBody>
          <a:bodyPr>
            <a:normAutofit/>
          </a:bodyPr>
          <a:lstStyle/>
          <a:p>
            <a:r>
              <a:rPr lang="en-US" sz="4800" dirty="0"/>
              <a:t>John 14:1-3</a:t>
            </a:r>
          </a:p>
        </p:txBody>
      </p:sp>
      <p:sp>
        <p:nvSpPr>
          <p:cNvPr id="3" name="Content Placeholder 2">
            <a:extLst>
              <a:ext uri="{FF2B5EF4-FFF2-40B4-BE49-F238E27FC236}">
                <a16:creationId xmlns:a16="http://schemas.microsoft.com/office/drawing/2014/main" id="{B6B11A79-73E8-3ED4-BE00-2C81C70E3BB0}"/>
              </a:ext>
            </a:extLst>
          </p:cNvPr>
          <p:cNvSpPr>
            <a:spLocks noGrp="1"/>
          </p:cNvSpPr>
          <p:nvPr>
            <p:ph idx="1"/>
          </p:nvPr>
        </p:nvSpPr>
        <p:spPr/>
        <p:txBody>
          <a:bodyPr>
            <a:normAutofit lnSpcReduction="10000"/>
          </a:bodyPr>
          <a:lstStyle/>
          <a:p>
            <a:pPr marL="0" indent="0">
              <a:buNone/>
            </a:pPr>
            <a:r>
              <a:rPr lang="en-US" sz="3600" kern="100" dirty="0">
                <a:effectLst/>
                <a:latin typeface="Times New Roman" panose="02020603050405020304" pitchFamily="18" charset="0"/>
                <a:ea typeface="Calibri" panose="020F0502020204030204" pitchFamily="34" charset="0"/>
              </a:rPr>
              <a:t>Let not your hearts be troubled. Believe in God; believe also in me. In my Father's house are many rooms. If it were not so, would I have told you that I go to prepare a place for you? And if I go and prepare a place for you, I will come again and will take you to myself, that where I am you may be also.</a:t>
            </a:r>
          </a:p>
        </p:txBody>
      </p:sp>
    </p:spTree>
    <p:extLst>
      <p:ext uri="{BB962C8B-B14F-4D97-AF65-F5344CB8AC3E}">
        <p14:creationId xmlns:p14="http://schemas.microsoft.com/office/powerpoint/2010/main" val="767904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27AD3-C73D-2433-4512-958D1CE9981E}"/>
              </a:ext>
            </a:extLst>
          </p:cNvPr>
          <p:cNvSpPr>
            <a:spLocks noGrp="1"/>
          </p:cNvSpPr>
          <p:nvPr>
            <p:ph type="title"/>
          </p:nvPr>
        </p:nvSpPr>
        <p:spPr/>
        <p:txBody>
          <a:bodyPr>
            <a:normAutofit/>
          </a:bodyPr>
          <a:lstStyle/>
          <a:p>
            <a:r>
              <a:rPr lang="en-US" sz="4800" dirty="0"/>
              <a:t>1 Corinthians 11:26</a:t>
            </a:r>
          </a:p>
        </p:txBody>
      </p:sp>
      <p:sp>
        <p:nvSpPr>
          <p:cNvPr id="3" name="Content Placeholder 2">
            <a:extLst>
              <a:ext uri="{FF2B5EF4-FFF2-40B4-BE49-F238E27FC236}">
                <a16:creationId xmlns:a16="http://schemas.microsoft.com/office/drawing/2014/main" id="{114DEAFF-C5D4-171B-B22A-9A6E8E78600C}"/>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For as often as you eat this bread and drink the cup, you proclaim the Lord's death </a:t>
            </a:r>
            <a:r>
              <a:rPr lang="en-US" sz="4000" b="1" dirty="0">
                <a:effectLst/>
                <a:latin typeface="Times New Roman" panose="02020603050405020304" pitchFamily="18" charset="0"/>
                <a:ea typeface="Calibri" panose="020F0502020204030204" pitchFamily="34" charset="0"/>
              </a:rPr>
              <a:t>until</a:t>
            </a:r>
            <a:r>
              <a:rPr lang="en-US" sz="4000" dirty="0">
                <a:effectLst/>
                <a:latin typeface="Times New Roman" panose="02020603050405020304" pitchFamily="18" charset="0"/>
                <a:ea typeface="Calibri" panose="020F0502020204030204" pitchFamily="34" charset="0"/>
              </a:rPr>
              <a:t> </a:t>
            </a:r>
            <a:r>
              <a:rPr lang="en-US" sz="4000" b="1" dirty="0">
                <a:effectLst/>
                <a:latin typeface="Times New Roman" panose="02020603050405020304" pitchFamily="18" charset="0"/>
                <a:ea typeface="Calibri" panose="020F0502020204030204" pitchFamily="34" charset="0"/>
              </a:rPr>
              <a:t>he</a:t>
            </a:r>
            <a:r>
              <a:rPr lang="en-US" sz="4000" dirty="0">
                <a:effectLst/>
                <a:latin typeface="Times New Roman" panose="02020603050405020304" pitchFamily="18" charset="0"/>
                <a:ea typeface="Calibri" panose="020F0502020204030204" pitchFamily="34" charset="0"/>
              </a:rPr>
              <a:t> </a:t>
            </a:r>
            <a:r>
              <a:rPr lang="en-US" sz="4000" b="1" dirty="0">
                <a:effectLst/>
                <a:latin typeface="Times New Roman" panose="02020603050405020304" pitchFamily="18" charset="0"/>
                <a:ea typeface="Calibri" panose="020F0502020204030204" pitchFamily="34" charset="0"/>
              </a:rPr>
              <a:t>comes</a:t>
            </a:r>
            <a:r>
              <a:rPr lang="en-US" sz="4000" dirty="0">
                <a:effectLst/>
                <a:latin typeface="Times New Roman" panose="02020603050405020304" pitchFamily="18" charset="0"/>
                <a:ea typeface="Calibri" panose="020F0502020204030204" pitchFamily="34" charset="0"/>
              </a:rPr>
              <a:t>.</a:t>
            </a:r>
            <a:endParaRPr lang="en-US" sz="4400" dirty="0"/>
          </a:p>
        </p:txBody>
      </p:sp>
    </p:spTree>
    <p:extLst>
      <p:ext uri="{BB962C8B-B14F-4D97-AF65-F5344CB8AC3E}">
        <p14:creationId xmlns:p14="http://schemas.microsoft.com/office/powerpoint/2010/main" val="1701090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4D214-9E66-EBE8-F29E-B7F2C942DC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A65A0-46C0-40FC-442E-6E7BA2D8C847}"/>
              </a:ext>
            </a:extLst>
          </p:cNvPr>
          <p:cNvSpPr>
            <a:spLocks noGrp="1"/>
          </p:cNvSpPr>
          <p:nvPr>
            <p:ph type="title"/>
          </p:nvPr>
        </p:nvSpPr>
        <p:spPr>
          <a:xfrm>
            <a:off x="628650" y="304271"/>
            <a:ext cx="7886700" cy="5085876"/>
          </a:xfrm>
        </p:spPr>
        <p:txBody>
          <a:bodyPr>
            <a:normAutofit/>
          </a:bodyPr>
          <a:lstStyle/>
          <a:p>
            <a:pPr algn="ctr"/>
            <a:r>
              <a:rPr lang="en-US" sz="7200" dirty="0"/>
              <a:t>The Announcement</a:t>
            </a:r>
          </a:p>
        </p:txBody>
      </p:sp>
    </p:spTree>
    <p:extLst>
      <p:ext uri="{BB962C8B-B14F-4D97-AF65-F5344CB8AC3E}">
        <p14:creationId xmlns:p14="http://schemas.microsoft.com/office/powerpoint/2010/main" val="1429975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A2001-4F55-33DD-D116-4C3D117D7D51}"/>
              </a:ext>
            </a:extLst>
          </p:cNvPr>
          <p:cNvSpPr>
            <a:spLocks noGrp="1"/>
          </p:cNvSpPr>
          <p:nvPr>
            <p:ph type="title"/>
          </p:nvPr>
        </p:nvSpPr>
        <p:spPr/>
        <p:txBody>
          <a:bodyPr>
            <a:normAutofit/>
          </a:bodyPr>
          <a:lstStyle/>
          <a:p>
            <a:r>
              <a:rPr lang="en-US" sz="4800" dirty="0"/>
              <a:t>Exodus 19:16-17</a:t>
            </a:r>
          </a:p>
        </p:txBody>
      </p:sp>
      <p:sp>
        <p:nvSpPr>
          <p:cNvPr id="3" name="Content Placeholder 2">
            <a:extLst>
              <a:ext uri="{FF2B5EF4-FFF2-40B4-BE49-F238E27FC236}">
                <a16:creationId xmlns:a16="http://schemas.microsoft.com/office/drawing/2014/main" id="{84997C16-4AE8-86C0-BFC9-27D25BD07D94}"/>
              </a:ext>
            </a:extLst>
          </p:cNvPr>
          <p:cNvSpPr>
            <a:spLocks noGrp="1"/>
          </p:cNvSpPr>
          <p:nvPr>
            <p:ph idx="1"/>
          </p:nvPr>
        </p:nvSpPr>
        <p:spPr/>
        <p:txBody>
          <a:bodyPr>
            <a:normAutofit lnSpcReduction="10000"/>
          </a:bodyPr>
          <a:lstStyle/>
          <a:p>
            <a:pPr marL="0" indent="0">
              <a:buNone/>
            </a:pPr>
            <a:r>
              <a:rPr lang="en-US" sz="3600" dirty="0"/>
              <a:t>On the morning of the third day there were thunders and lightnings and a thick cloud on the mountain and a very loud trumpet blast, so that all the people in the camp trembled. Then Moses brought the people out of the camp to meet God, and they took their stand at the foot of the mountain. </a:t>
            </a:r>
          </a:p>
        </p:txBody>
      </p:sp>
    </p:spTree>
    <p:extLst>
      <p:ext uri="{BB962C8B-B14F-4D97-AF65-F5344CB8AC3E}">
        <p14:creationId xmlns:p14="http://schemas.microsoft.com/office/powerpoint/2010/main" val="2797135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494E2-48A7-800B-CA26-1F1ECAE6A3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335F40-23AC-B9AC-7060-1B4A49796848}"/>
              </a:ext>
            </a:extLst>
          </p:cNvPr>
          <p:cNvSpPr>
            <a:spLocks noGrp="1"/>
          </p:cNvSpPr>
          <p:nvPr>
            <p:ph type="title"/>
          </p:nvPr>
        </p:nvSpPr>
        <p:spPr/>
        <p:txBody>
          <a:bodyPr>
            <a:normAutofit/>
          </a:bodyPr>
          <a:lstStyle/>
          <a:p>
            <a:r>
              <a:rPr lang="en-US" sz="4800" dirty="0"/>
              <a:t>Exodus 19:18-19</a:t>
            </a:r>
          </a:p>
        </p:txBody>
      </p:sp>
      <p:sp>
        <p:nvSpPr>
          <p:cNvPr id="3" name="Content Placeholder 2">
            <a:extLst>
              <a:ext uri="{FF2B5EF4-FFF2-40B4-BE49-F238E27FC236}">
                <a16:creationId xmlns:a16="http://schemas.microsoft.com/office/drawing/2014/main" id="{D64E5826-E4F0-0313-C6A9-F95C0DB5A5ED}"/>
              </a:ext>
            </a:extLst>
          </p:cNvPr>
          <p:cNvSpPr>
            <a:spLocks noGrp="1"/>
          </p:cNvSpPr>
          <p:nvPr>
            <p:ph idx="1"/>
          </p:nvPr>
        </p:nvSpPr>
        <p:spPr/>
        <p:txBody>
          <a:bodyPr>
            <a:normAutofit/>
          </a:bodyPr>
          <a:lstStyle/>
          <a:p>
            <a:pPr marL="0" indent="0">
              <a:buNone/>
            </a:pPr>
            <a:r>
              <a:rPr lang="en-US" sz="3600" dirty="0"/>
              <a:t>Now Mount Sinai was wrapped in smoke because the </a:t>
            </a:r>
            <a:r>
              <a:rPr lang="en-US" sz="3600" cap="small" dirty="0">
                <a:effectLst/>
              </a:rPr>
              <a:t>Lord</a:t>
            </a:r>
            <a:r>
              <a:rPr lang="en-US" sz="3600" dirty="0"/>
              <a:t> had descended on it in fire. The smoke of it went up like the smoke of a kiln, and the whole mountain trembled greatly. And as the sound of the trumpet grew louder and louder, Moses spoke, and God answered him in thunder. </a:t>
            </a:r>
          </a:p>
        </p:txBody>
      </p:sp>
    </p:spTree>
    <p:extLst>
      <p:ext uri="{BB962C8B-B14F-4D97-AF65-F5344CB8AC3E}">
        <p14:creationId xmlns:p14="http://schemas.microsoft.com/office/powerpoint/2010/main" val="2179371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B503D-D2B5-A17C-7D38-25F5D9C78F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21401-A05C-7BFC-EFEA-0791C52C619A}"/>
              </a:ext>
            </a:extLst>
          </p:cNvPr>
          <p:cNvSpPr>
            <a:spLocks noGrp="1"/>
          </p:cNvSpPr>
          <p:nvPr>
            <p:ph type="title"/>
          </p:nvPr>
        </p:nvSpPr>
        <p:spPr/>
        <p:txBody>
          <a:bodyPr>
            <a:normAutofit/>
          </a:bodyPr>
          <a:lstStyle/>
          <a:p>
            <a:r>
              <a:rPr lang="en-US" sz="4800" dirty="0"/>
              <a:t>Exodus 19:20</a:t>
            </a:r>
          </a:p>
        </p:txBody>
      </p:sp>
      <p:sp>
        <p:nvSpPr>
          <p:cNvPr id="3" name="Content Placeholder 2">
            <a:extLst>
              <a:ext uri="{FF2B5EF4-FFF2-40B4-BE49-F238E27FC236}">
                <a16:creationId xmlns:a16="http://schemas.microsoft.com/office/drawing/2014/main" id="{C513B8EE-9EAE-78FB-0EF0-FF573AF49849}"/>
              </a:ext>
            </a:extLst>
          </p:cNvPr>
          <p:cNvSpPr>
            <a:spLocks noGrp="1"/>
          </p:cNvSpPr>
          <p:nvPr>
            <p:ph idx="1"/>
          </p:nvPr>
        </p:nvSpPr>
        <p:spPr/>
        <p:txBody>
          <a:bodyPr>
            <a:normAutofit/>
          </a:bodyPr>
          <a:lstStyle/>
          <a:p>
            <a:pPr marL="0" indent="0">
              <a:buNone/>
            </a:pPr>
            <a:r>
              <a:rPr lang="en-US" sz="3600" dirty="0"/>
              <a:t>The </a:t>
            </a:r>
            <a:r>
              <a:rPr lang="en-US" sz="3600" cap="small" dirty="0">
                <a:effectLst/>
              </a:rPr>
              <a:t>Lord</a:t>
            </a:r>
            <a:r>
              <a:rPr lang="en-US" sz="3600" dirty="0"/>
              <a:t> came down on Mount Sinai, to the top of the mountain. And the </a:t>
            </a:r>
            <a:r>
              <a:rPr lang="en-US" sz="3600" cap="small" dirty="0">
                <a:effectLst/>
              </a:rPr>
              <a:t>Lord</a:t>
            </a:r>
            <a:r>
              <a:rPr lang="en-US" sz="3600" dirty="0"/>
              <a:t> called Moses to the top of the mountain, and Moses went up.</a:t>
            </a:r>
          </a:p>
        </p:txBody>
      </p:sp>
    </p:spTree>
    <p:extLst>
      <p:ext uri="{BB962C8B-B14F-4D97-AF65-F5344CB8AC3E}">
        <p14:creationId xmlns:p14="http://schemas.microsoft.com/office/powerpoint/2010/main" val="299539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2C5B4-1D97-3262-E211-A97332CDFE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A5F87B-8796-DF66-113A-092E972D4DBE}"/>
              </a:ext>
            </a:extLst>
          </p:cNvPr>
          <p:cNvSpPr>
            <a:spLocks noGrp="1"/>
          </p:cNvSpPr>
          <p:nvPr>
            <p:ph type="title"/>
          </p:nvPr>
        </p:nvSpPr>
        <p:spPr>
          <a:xfrm>
            <a:off x="628650" y="304271"/>
            <a:ext cx="7886700" cy="5085876"/>
          </a:xfrm>
        </p:spPr>
        <p:txBody>
          <a:bodyPr>
            <a:normAutofit/>
          </a:bodyPr>
          <a:lstStyle/>
          <a:p>
            <a:pPr algn="ctr"/>
            <a:r>
              <a:rPr lang="en-US" sz="7200" dirty="0"/>
              <a:t>Meeting the Lord</a:t>
            </a:r>
          </a:p>
        </p:txBody>
      </p:sp>
    </p:spTree>
    <p:extLst>
      <p:ext uri="{BB962C8B-B14F-4D97-AF65-F5344CB8AC3E}">
        <p14:creationId xmlns:p14="http://schemas.microsoft.com/office/powerpoint/2010/main" val="344944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AB0A9-2E68-BBF1-5F4B-59BFA2C967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68005-1D2D-EFDB-3F48-733B076AD689}"/>
              </a:ext>
            </a:extLst>
          </p:cNvPr>
          <p:cNvSpPr>
            <a:spLocks noGrp="1"/>
          </p:cNvSpPr>
          <p:nvPr>
            <p:ph type="title"/>
          </p:nvPr>
        </p:nvSpPr>
        <p:spPr>
          <a:xfrm>
            <a:off x="628650" y="304271"/>
            <a:ext cx="7886700" cy="5085876"/>
          </a:xfrm>
        </p:spPr>
        <p:txBody>
          <a:bodyPr>
            <a:normAutofit/>
          </a:bodyPr>
          <a:lstStyle/>
          <a:p>
            <a:pPr algn="ctr"/>
            <a:r>
              <a:rPr lang="en-US" sz="7200" dirty="0"/>
              <a:t>“Encourage one another”</a:t>
            </a:r>
          </a:p>
        </p:txBody>
      </p:sp>
    </p:spTree>
    <p:extLst>
      <p:ext uri="{BB962C8B-B14F-4D97-AF65-F5344CB8AC3E}">
        <p14:creationId xmlns:p14="http://schemas.microsoft.com/office/powerpoint/2010/main" val="33280203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25</TotalTime>
  <Words>634</Words>
  <Application>Microsoft Office PowerPoint</Application>
  <PresentationFormat>On-screen Show (16:10)</PresentationFormat>
  <Paragraphs>36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Times New Roman</vt:lpstr>
      <vt:lpstr>Office Theme</vt:lpstr>
      <vt:lpstr>1 Thessalonians 4:13-18</vt:lpstr>
      <vt:lpstr>1 Thessalonians 4:13</vt:lpstr>
      <vt:lpstr>1 Thessalonians 4:14</vt:lpstr>
      <vt:lpstr>1 Thessalonians 4:15</vt:lpstr>
      <vt:lpstr>1 Thessalonians 4:16</vt:lpstr>
      <vt:lpstr>1 Thessalonians 4:17-18</vt:lpstr>
      <vt:lpstr>“Those who have no hope”</vt:lpstr>
      <vt:lpstr>The Christian’s Hope</vt:lpstr>
      <vt:lpstr>1 Corinthians 15:16-18</vt:lpstr>
      <vt:lpstr>1 Corinthians 15:19-20</vt:lpstr>
      <vt:lpstr>Jesus’s Resurrection is the Great Reversal</vt:lpstr>
      <vt:lpstr>Romans 8:11</vt:lpstr>
      <vt:lpstr>Grief and Hope</vt:lpstr>
      <vt:lpstr>The Promise of Jesus’s Return</vt:lpstr>
      <vt:lpstr>John 14:1-3</vt:lpstr>
      <vt:lpstr>1 Corinthians 11:26</vt:lpstr>
      <vt:lpstr>The Announcement</vt:lpstr>
      <vt:lpstr>Exodus 19:16-17</vt:lpstr>
      <vt:lpstr>Exodus 19:18-19</vt:lpstr>
      <vt:lpstr>Exodus 19:20</vt:lpstr>
      <vt:lpstr>Meeting the Lord</vt:lpstr>
      <vt:lpstr>“Encourage one another”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1</cp:revision>
  <dcterms:created xsi:type="dcterms:W3CDTF">2025-02-09T21:11:31Z</dcterms:created>
  <dcterms:modified xsi:type="dcterms:W3CDTF">2025-02-09T21:36:51Z</dcterms:modified>
</cp:coreProperties>
</file>