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7" r:id="rId23"/>
    <p:sldId id="276" r:id="rId24"/>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11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4ACADB-93C4-4E39-AE1F-1010E4579F43}"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3110098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4ACADB-93C4-4E39-AE1F-1010E4579F43}"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93632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4ACADB-93C4-4E39-AE1F-1010E4579F43}"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1783830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4ACADB-93C4-4E39-AE1F-1010E4579F43}"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1400311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4ACADB-93C4-4E39-AE1F-1010E4579F43}" type="datetimeFigureOut">
              <a:rPr lang="en-US" smtClean="0"/>
              <a:t>12/28/2024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1471598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ACADB-93C4-4E39-AE1F-1010E4579F43}" type="datetimeFigureOut">
              <a:rPr lang="en-US" smtClean="0"/>
              <a:t>12/28/2024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9258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4ACADB-93C4-4E39-AE1F-1010E4579F43}" type="datetimeFigureOut">
              <a:rPr lang="en-US" smtClean="0"/>
              <a:t>12/28/2024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985716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14ACADB-93C4-4E39-AE1F-1010E4579F43}"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4187776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14ACADB-93C4-4E39-AE1F-1010E4579F43}"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3519520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4ACADB-93C4-4E39-AE1F-1010E4579F43}"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158872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4ACADB-93C4-4E39-AE1F-1010E4579F43}"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5F70-A97E-4472-A9A4-BE749335546F}" type="slidenum">
              <a:rPr lang="en-US" smtClean="0"/>
              <a:t>‹#›</a:t>
            </a:fld>
            <a:endParaRPr lang="en-US"/>
          </a:p>
        </p:txBody>
      </p:sp>
    </p:spTree>
    <p:extLst>
      <p:ext uri="{BB962C8B-B14F-4D97-AF65-F5344CB8AC3E}">
        <p14:creationId xmlns:p14="http://schemas.microsoft.com/office/powerpoint/2010/main" val="2508160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A14ACADB-93C4-4E39-AE1F-1010E4579F43}" type="datetimeFigureOut">
              <a:rPr lang="en-US" smtClean="0"/>
              <a:t>12/28/2024</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E3715F70-A97E-4472-A9A4-BE749335546F}" type="slidenum">
              <a:rPr lang="en-US" smtClean="0"/>
              <a:t>‹#›</a:t>
            </a:fld>
            <a:endParaRPr lang="en-US"/>
          </a:p>
        </p:txBody>
      </p:sp>
    </p:spTree>
    <p:extLst>
      <p:ext uri="{BB962C8B-B14F-4D97-AF65-F5344CB8AC3E}">
        <p14:creationId xmlns:p14="http://schemas.microsoft.com/office/powerpoint/2010/main" val="7958744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2E1C-80C9-0F21-E350-C63702CA3BAA}"/>
              </a:ext>
            </a:extLst>
          </p:cNvPr>
          <p:cNvSpPr>
            <a:spLocks noGrp="1"/>
          </p:cNvSpPr>
          <p:nvPr>
            <p:ph type="ctrTitle"/>
          </p:nvPr>
        </p:nvSpPr>
        <p:spPr>
          <a:xfrm>
            <a:off x="1143000" y="935302"/>
            <a:ext cx="6858000" cy="2265098"/>
          </a:xfrm>
        </p:spPr>
        <p:txBody>
          <a:bodyPr>
            <a:normAutofit/>
          </a:bodyPr>
          <a:lstStyle/>
          <a:p>
            <a:r>
              <a:rPr lang="en-US" sz="5400" dirty="0"/>
              <a:t>Turning the World Upside Down</a:t>
            </a:r>
          </a:p>
        </p:txBody>
      </p:sp>
      <p:sp>
        <p:nvSpPr>
          <p:cNvPr id="3" name="Subtitle 2">
            <a:extLst>
              <a:ext uri="{FF2B5EF4-FFF2-40B4-BE49-F238E27FC236}">
                <a16:creationId xmlns:a16="http://schemas.microsoft.com/office/drawing/2014/main" id="{186561DD-041A-9200-A7F8-D48A227FEC03}"/>
              </a:ext>
            </a:extLst>
          </p:cNvPr>
          <p:cNvSpPr>
            <a:spLocks noGrp="1"/>
          </p:cNvSpPr>
          <p:nvPr>
            <p:ph type="subTitle" idx="1"/>
          </p:nvPr>
        </p:nvSpPr>
        <p:spPr>
          <a:xfrm>
            <a:off x="1143000" y="3501188"/>
            <a:ext cx="6858000" cy="880311"/>
          </a:xfrm>
        </p:spPr>
        <p:txBody>
          <a:bodyPr>
            <a:normAutofit/>
          </a:bodyPr>
          <a:lstStyle/>
          <a:p>
            <a:r>
              <a:rPr lang="en-US" sz="4400" dirty="0"/>
              <a:t>Acts 17:1-9</a:t>
            </a:r>
          </a:p>
        </p:txBody>
      </p:sp>
    </p:spTree>
    <p:extLst>
      <p:ext uri="{BB962C8B-B14F-4D97-AF65-F5344CB8AC3E}">
        <p14:creationId xmlns:p14="http://schemas.microsoft.com/office/powerpoint/2010/main" val="1523884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1E041-748A-3DF8-1D54-0626A648E280}"/>
              </a:ext>
            </a:extLst>
          </p:cNvPr>
          <p:cNvSpPr>
            <a:spLocks noGrp="1"/>
          </p:cNvSpPr>
          <p:nvPr>
            <p:ph type="title"/>
          </p:nvPr>
        </p:nvSpPr>
        <p:spPr/>
        <p:txBody>
          <a:bodyPr>
            <a:normAutofit/>
          </a:bodyPr>
          <a:lstStyle/>
          <a:p>
            <a:r>
              <a:rPr lang="en-US" sz="4400" dirty="0"/>
              <a:t>Acts 17:1-2</a:t>
            </a:r>
          </a:p>
        </p:txBody>
      </p:sp>
      <p:sp>
        <p:nvSpPr>
          <p:cNvPr id="3" name="Content Placeholder 2">
            <a:extLst>
              <a:ext uri="{FF2B5EF4-FFF2-40B4-BE49-F238E27FC236}">
                <a16:creationId xmlns:a16="http://schemas.microsoft.com/office/drawing/2014/main" id="{C0E65B2B-6625-B7EB-985D-C3A1814A427B}"/>
              </a:ext>
            </a:extLst>
          </p:cNvPr>
          <p:cNvSpPr>
            <a:spLocks noGrp="1"/>
          </p:cNvSpPr>
          <p:nvPr>
            <p:ph idx="1"/>
          </p:nvPr>
        </p:nvSpPr>
        <p:spPr/>
        <p:txBody>
          <a:bodyPr>
            <a:normAutofit lnSpcReduction="10000"/>
          </a:bodyPr>
          <a:lstStyle/>
          <a:p>
            <a:pPr marL="0" indent="0">
              <a:buNone/>
            </a:pPr>
            <a:r>
              <a:rPr lang="en-US" sz="4000" dirty="0"/>
              <a:t>Now when they had passed through Amphipolis and Apollonia, they came to Thessalonica, where there was a synagogue of the Jews.</a:t>
            </a:r>
            <a:r>
              <a:rPr lang="en-US" sz="4000" baseline="30000" dirty="0"/>
              <a:t> </a:t>
            </a:r>
            <a:r>
              <a:rPr lang="en-US" sz="4000" dirty="0"/>
              <a:t>And Paul went in, as was his custom, and on three Sabbath days he reasoned with them from the Scriptures, </a:t>
            </a:r>
          </a:p>
        </p:txBody>
      </p:sp>
    </p:spTree>
    <p:extLst>
      <p:ext uri="{BB962C8B-B14F-4D97-AF65-F5344CB8AC3E}">
        <p14:creationId xmlns:p14="http://schemas.microsoft.com/office/powerpoint/2010/main" val="4239140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DFF58-9554-C8DA-481D-DAD955D47B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3222F-50C0-4F31-B29D-BF8B18CD1AD2}"/>
              </a:ext>
            </a:extLst>
          </p:cNvPr>
          <p:cNvSpPr>
            <a:spLocks noGrp="1"/>
          </p:cNvSpPr>
          <p:nvPr>
            <p:ph type="title"/>
          </p:nvPr>
        </p:nvSpPr>
        <p:spPr/>
        <p:txBody>
          <a:bodyPr>
            <a:normAutofit/>
          </a:bodyPr>
          <a:lstStyle/>
          <a:p>
            <a:r>
              <a:rPr lang="en-US" sz="4400" dirty="0"/>
              <a:t>Acts 17:3</a:t>
            </a:r>
          </a:p>
        </p:txBody>
      </p:sp>
      <p:sp>
        <p:nvSpPr>
          <p:cNvPr id="3" name="Content Placeholder 2">
            <a:extLst>
              <a:ext uri="{FF2B5EF4-FFF2-40B4-BE49-F238E27FC236}">
                <a16:creationId xmlns:a16="http://schemas.microsoft.com/office/drawing/2014/main" id="{CAD1E693-055C-AFCA-4E0C-05BE01C29915}"/>
              </a:ext>
            </a:extLst>
          </p:cNvPr>
          <p:cNvSpPr>
            <a:spLocks noGrp="1"/>
          </p:cNvSpPr>
          <p:nvPr>
            <p:ph idx="1"/>
          </p:nvPr>
        </p:nvSpPr>
        <p:spPr/>
        <p:txBody>
          <a:bodyPr>
            <a:normAutofit/>
          </a:bodyPr>
          <a:lstStyle/>
          <a:p>
            <a:pPr marL="0" indent="0">
              <a:buNone/>
            </a:pPr>
            <a:r>
              <a:rPr lang="en-US" sz="4000" dirty="0"/>
              <a:t>explaining and proving that it was necessary for the Christ to suffer and to rise from the dead, and saying, “This Jesus, whom I proclaim to you, is the Christ.”</a:t>
            </a:r>
          </a:p>
        </p:txBody>
      </p:sp>
    </p:spTree>
    <p:extLst>
      <p:ext uri="{BB962C8B-B14F-4D97-AF65-F5344CB8AC3E}">
        <p14:creationId xmlns:p14="http://schemas.microsoft.com/office/powerpoint/2010/main" val="1045132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552EE-0CE7-9D4B-F820-1EB6EF04C9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8A7A7-60D1-504E-14DC-E211CBC5B0DB}"/>
              </a:ext>
            </a:extLst>
          </p:cNvPr>
          <p:cNvSpPr>
            <a:spLocks noGrp="1"/>
          </p:cNvSpPr>
          <p:nvPr>
            <p:ph type="title"/>
          </p:nvPr>
        </p:nvSpPr>
        <p:spPr/>
        <p:txBody>
          <a:bodyPr>
            <a:normAutofit/>
          </a:bodyPr>
          <a:lstStyle/>
          <a:p>
            <a:r>
              <a:rPr lang="en-US" sz="4400" dirty="0"/>
              <a:t>Acts 17:4</a:t>
            </a:r>
          </a:p>
        </p:txBody>
      </p:sp>
      <p:sp>
        <p:nvSpPr>
          <p:cNvPr id="3" name="Content Placeholder 2">
            <a:extLst>
              <a:ext uri="{FF2B5EF4-FFF2-40B4-BE49-F238E27FC236}">
                <a16:creationId xmlns:a16="http://schemas.microsoft.com/office/drawing/2014/main" id="{E14272FA-5F1D-68DC-7252-E358A462DFC2}"/>
              </a:ext>
            </a:extLst>
          </p:cNvPr>
          <p:cNvSpPr>
            <a:spLocks noGrp="1"/>
          </p:cNvSpPr>
          <p:nvPr>
            <p:ph idx="1"/>
          </p:nvPr>
        </p:nvSpPr>
        <p:spPr/>
        <p:txBody>
          <a:bodyPr>
            <a:normAutofit/>
          </a:bodyPr>
          <a:lstStyle/>
          <a:p>
            <a:pPr marL="0" indent="0">
              <a:buNone/>
            </a:pPr>
            <a:r>
              <a:rPr lang="en-US" sz="4000" dirty="0"/>
              <a:t>And some of them were persuaded and joined Paul and Silas, as did a great many of the devout Greeks and not a few of the leading women. </a:t>
            </a:r>
          </a:p>
        </p:txBody>
      </p:sp>
    </p:spTree>
    <p:extLst>
      <p:ext uri="{BB962C8B-B14F-4D97-AF65-F5344CB8AC3E}">
        <p14:creationId xmlns:p14="http://schemas.microsoft.com/office/powerpoint/2010/main" val="2170339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1E9AD-3E14-C63E-0159-5B2A2B126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C7929-5567-432A-1938-26FC05163B0A}"/>
              </a:ext>
            </a:extLst>
          </p:cNvPr>
          <p:cNvSpPr>
            <a:spLocks noGrp="1"/>
          </p:cNvSpPr>
          <p:nvPr>
            <p:ph type="title"/>
          </p:nvPr>
        </p:nvSpPr>
        <p:spPr/>
        <p:txBody>
          <a:bodyPr>
            <a:normAutofit/>
          </a:bodyPr>
          <a:lstStyle/>
          <a:p>
            <a:r>
              <a:rPr lang="en-US" sz="4400" dirty="0"/>
              <a:t>Acts 17:5</a:t>
            </a:r>
          </a:p>
        </p:txBody>
      </p:sp>
      <p:sp>
        <p:nvSpPr>
          <p:cNvPr id="3" name="Content Placeholder 2">
            <a:extLst>
              <a:ext uri="{FF2B5EF4-FFF2-40B4-BE49-F238E27FC236}">
                <a16:creationId xmlns:a16="http://schemas.microsoft.com/office/drawing/2014/main" id="{BF8C7C61-DE82-DDA7-53E4-A7BD228E69D2}"/>
              </a:ext>
            </a:extLst>
          </p:cNvPr>
          <p:cNvSpPr>
            <a:spLocks noGrp="1"/>
          </p:cNvSpPr>
          <p:nvPr>
            <p:ph idx="1"/>
          </p:nvPr>
        </p:nvSpPr>
        <p:spPr/>
        <p:txBody>
          <a:bodyPr>
            <a:normAutofit/>
          </a:bodyPr>
          <a:lstStyle/>
          <a:p>
            <a:pPr marL="0" indent="0">
              <a:buNone/>
            </a:pPr>
            <a:r>
              <a:rPr lang="en-US" sz="4000" dirty="0"/>
              <a:t>But the Jews were jealous, and taking some wicked men of the rabble, they formed a mob, set the city in an uproar, and attacked the house of Jason, seeking to bring them out to the crowd.</a:t>
            </a:r>
          </a:p>
        </p:txBody>
      </p:sp>
    </p:spTree>
    <p:extLst>
      <p:ext uri="{BB962C8B-B14F-4D97-AF65-F5344CB8AC3E}">
        <p14:creationId xmlns:p14="http://schemas.microsoft.com/office/powerpoint/2010/main" val="1310521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5CE85-C85D-1D16-4932-C2B725D87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389A7-3E04-414C-9BE0-8DB73FE74B0F}"/>
              </a:ext>
            </a:extLst>
          </p:cNvPr>
          <p:cNvSpPr>
            <a:spLocks noGrp="1"/>
          </p:cNvSpPr>
          <p:nvPr>
            <p:ph type="title"/>
          </p:nvPr>
        </p:nvSpPr>
        <p:spPr/>
        <p:txBody>
          <a:bodyPr>
            <a:normAutofit/>
          </a:bodyPr>
          <a:lstStyle/>
          <a:p>
            <a:r>
              <a:rPr lang="en-US" sz="4400" dirty="0"/>
              <a:t>Acts 17:6</a:t>
            </a:r>
          </a:p>
        </p:txBody>
      </p:sp>
      <p:sp>
        <p:nvSpPr>
          <p:cNvPr id="3" name="Content Placeholder 2">
            <a:extLst>
              <a:ext uri="{FF2B5EF4-FFF2-40B4-BE49-F238E27FC236}">
                <a16:creationId xmlns:a16="http://schemas.microsoft.com/office/drawing/2014/main" id="{1CC315D1-4C6D-47C5-6690-EF394575E50E}"/>
              </a:ext>
            </a:extLst>
          </p:cNvPr>
          <p:cNvSpPr>
            <a:spLocks noGrp="1"/>
          </p:cNvSpPr>
          <p:nvPr>
            <p:ph idx="1"/>
          </p:nvPr>
        </p:nvSpPr>
        <p:spPr/>
        <p:txBody>
          <a:bodyPr>
            <a:normAutofit/>
          </a:bodyPr>
          <a:lstStyle/>
          <a:p>
            <a:pPr marL="0" indent="0">
              <a:buNone/>
            </a:pPr>
            <a:r>
              <a:rPr lang="en-US" sz="4000" dirty="0"/>
              <a:t>And when they could not find them, they dragged Jason and some of the brothers before the city authorities, shouting, “These men who have turned the world upside down have come here also, </a:t>
            </a:r>
          </a:p>
        </p:txBody>
      </p:sp>
    </p:spTree>
    <p:extLst>
      <p:ext uri="{BB962C8B-B14F-4D97-AF65-F5344CB8AC3E}">
        <p14:creationId xmlns:p14="http://schemas.microsoft.com/office/powerpoint/2010/main" val="1826622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6EC70-1859-3B48-362B-99299F0D1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B0F23-F771-0ACD-EB26-2B695A0FB84B}"/>
              </a:ext>
            </a:extLst>
          </p:cNvPr>
          <p:cNvSpPr>
            <a:spLocks noGrp="1"/>
          </p:cNvSpPr>
          <p:nvPr>
            <p:ph type="title"/>
          </p:nvPr>
        </p:nvSpPr>
        <p:spPr/>
        <p:txBody>
          <a:bodyPr>
            <a:normAutofit/>
          </a:bodyPr>
          <a:lstStyle/>
          <a:p>
            <a:r>
              <a:rPr lang="en-US" sz="4400" dirty="0"/>
              <a:t>Acts 17:7-8</a:t>
            </a:r>
          </a:p>
        </p:txBody>
      </p:sp>
      <p:sp>
        <p:nvSpPr>
          <p:cNvPr id="3" name="Content Placeholder 2">
            <a:extLst>
              <a:ext uri="{FF2B5EF4-FFF2-40B4-BE49-F238E27FC236}">
                <a16:creationId xmlns:a16="http://schemas.microsoft.com/office/drawing/2014/main" id="{3DD6484A-B834-70D7-8C3F-1D4AF3E3ED64}"/>
              </a:ext>
            </a:extLst>
          </p:cNvPr>
          <p:cNvSpPr>
            <a:spLocks noGrp="1"/>
          </p:cNvSpPr>
          <p:nvPr>
            <p:ph idx="1"/>
          </p:nvPr>
        </p:nvSpPr>
        <p:spPr/>
        <p:txBody>
          <a:bodyPr>
            <a:normAutofit/>
          </a:bodyPr>
          <a:lstStyle/>
          <a:p>
            <a:pPr marL="0" indent="0">
              <a:buNone/>
            </a:pPr>
            <a:r>
              <a:rPr lang="en-US" sz="4000" dirty="0"/>
              <a:t>and Jason has received them, and they are all acting against the decrees of Caesar, saying that there is another king, Jesus.” And the people and the city authorities were disturbed when they heard these things.</a:t>
            </a:r>
          </a:p>
        </p:txBody>
      </p:sp>
    </p:spTree>
    <p:extLst>
      <p:ext uri="{BB962C8B-B14F-4D97-AF65-F5344CB8AC3E}">
        <p14:creationId xmlns:p14="http://schemas.microsoft.com/office/powerpoint/2010/main" val="33178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DA3FB-CADA-481C-C4AD-0105C87F82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4EE265-084C-327B-51B9-99FB8B488A3A}"/>
              </a:ext>
            </a:extLst>
          </p:cNvPr>
          <p:cNvSpPr>
            <a:spLocks noGrp="1"/>
          </p:cNvSpPr>
          <p:nvPr>
            <p:ph type="title"/>
          </p:nvPr>
        </p:nvSpPr>
        <p:spPr/>
        <p:txBody>
          <a:bodyPr>
            <a:normAutofit/>
          </a:bodyPr>
          <a:lstStyle/>
          <a:p>
            <a:r>
              <a:rPr lang="en-US" sz="4400" dirty="0"/>
              <a:t>Acts 17:9</a:t>
            </a:r>
          </a:p>
        </p:txBody>
      </p:sp>
      <p:sp>
        <p:nvSpPr>
          <p:cNvPr id="3" name="Content Placeholder 2">
            <a:extLst>
              <a:ext uri="{FF2B5EF4-FFF2-40B4-BE49-F238E27FC236}">
                <a16:creationId xmlns:a16="http://schemas.microsoft.com/office/drawing/2014/main" id="{93ED9900-9056-1D0C-BCDC-36A749A1D2D3}"/>
              </a:ext>
            </a:extLst>
          </p:cNvPr>
          <p:cNvSpPr>
            <a:spLocks noGrp="1"/>
          </p:cNvSpPr>
          <p:nvPr>
            <p:ph idx="1"/>
          </p:nvPr>
        </p:nvSpPr>
        <p:spPr/>
        <p:txBody>
          <a:bodyPr>
            <a:normAutofit/>
          </a:bodyPr>
          <a:lstStyle/>
          <a:p>
            <a:pPr marL="0" indent="0">
              <a:buNone/>
            </a:pPr>
            <a:r>
              <a:rPr lang="en-US" sz="4000" dirty="0"/>
              <a:t>And when they had taken money as security from Jason and the rest, they let them go.</a:t>
            </a:r>
          </a:p>
        </p:txBody>
      </p:sp>
    </p:spTree>
    <p:extLst>
      <p:ext uri="{BB962C8B-B14F-4D97-AF65-F5344CB8AC3E}">
        <p14:creationId xmlns:p14="http://schemas.microsoft.com/office/powerpoint/2010/main" val="891511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FA3AA-28C2-F19F-D30A-9FF661919F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8417E6-76FB-A830-BD55-2E5AA1082673}"/>
              </a:ext>
            </a:extLst>
          </p:cNvPr>
          <p:cNvSpPr>
            <a:spLocks noGrp="1"/>
          </p:cNvSpPr>
          <p:nvPr>
            <p:ph type="title"/>
          </p:nvPr>
        </p:nvSpPr>
        <p:spPr/>
        <p:txBody>
          <a:bodyPr>
            <a:normAutofit/>
          </a:bodyPr>
          <a:lstStyle/>
          <a:p>
            <a:r>
              <a:rPr lang="en-US" sz="4400" dirty="0"/>
              <a:t>Acts 17:10</a:t>
            </a:r>
          </a:p>
        </p:txBody>
      </p:sp>
      <p:sp>
        <p:nvSpPr>
          <p:cNvPr id="3" name="Content Placeholder 2">
            <a:extLst>
              <a:ext uri="{FF2B5EF4-FFF2-40B4-BE49-F238E27FC236}">
                <a16:creationId xmlns:a16="http://schemas.microsoft.com/office/drawing/2014/main" id="{A79ABFED-1D00-F698-01C1-6173B49E0909}"/>
              </a:ext>
            </a:extLst>
          </p:cNvPr>
          <p:cNvSpPr>
            <a:spLocks noGrp="1"/>
          </p:cNvSpPr>
          <p:nvPr>
            <p:ph idx="1"/>
          </p:nvPr>
        </p:nvSpPr>
        <p:spPr/>
        <p:txBody>
          <a:bodyPr>
            <a:normAutofit/>
          </a:bodyPr>
          <a:lstStyle/>
          <a:p>
            <a:pPr marL="0" indent="0">
              <a:buNone/>
            </a:pPr>
            <a:r>
              <a:rPr lang="en-US" sz="4000" dirty="0"/>
              <a:t>The brothers immediately sent Paul and Silas away by night to Berea, and when they arrived they went into the Jewish synagogue.</a:t>
            </a:r>
          </a:p>
        </p:txBody>
      </p:sp>
    </p:spTree>
    <p:extLst>
      <p:ext uri="{BB962C8B-B14F-4D97-AF65-F5344CB8AC3E}">
        <p14:creationId xmlns:p14="http://schemas.microsoft.com/office/powerpoint/2010/main" val="19508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E8AF2-684B-27BB-A6F6-0235679668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467FA6-7B46-3388-6C8D-BCC1D16C2843}"/>
              </a:ext>
            </a:extLst>
          </p:cNvPr>
          <p:cNvSpPr>
            <a:spLocks noGrp="1"/>
          </p:cNvSpPr>
          <p:nvPr>
            <p:ph type="title"/>
          </p:nvPr>
        </p:nvSpPr>
        <p:spPr/>
        <p:txBody>
          <a:bodyPr>
            <a:normAutofit/>
          </a:bodyPr>
          <a:lstStyle/>
          <a:p>
            <a:r>
              <a:rPr lang="en-US" sz="4400" dirty="0"/>
              <a:t>Acts 17:11</a:t>
            </a:r>
          </a:p>
        </p:txBody>
      </p:sp>
      <p:sp>
        <p:nvSpPr>
          <p:cNvPr id="3" name="Content Placeholder 2">
            <a:extLst>
              <a:ext uri="{FF2B5EF4-FFF2-40B4-BE49-F238E27FC236}">
                <a16:creationId xmlns:a16="http://schemas.microsoft.com/office/drawing/2014/main" id="{56E22DA3-3AE5-2E7D-C722-7BFE1A14E2D0}"/>
              </a:ext>
            </a:extLst>
          </p:cNvPr>
          <p:cNvSpPr>
            <a:spLocks noGrp="1"/>
          </p:cNvSpPr>
          <p:nvPr>
            <p:ph idx="1"/>
          </p:nvPr>
        </p:nvSpPr>
        <p:spPr/>
        <p:txBody>
          <a:bodyPr>
            <a:normAutofit/>
          </a:bodyPr>
          <a:lstStyle/>
          <a:p>
            <a:pPr marL="0" indent="0">
              <a:buNone/>
            </a:pPr>
            <a:r>
              <a:rPr lang="en-US" sz="4000" dirty="0"/>
              <a:t>Now these Jews were more noble than those in Thessalonica; they received the word with all eagerness, examining the Scriptures daily to see if these things were so. </a:t>
            </a:r>
          </a:p>
        </p:txBody>
      </p:sp>
    </p:spTree>
    <p:extLst>
      <p:ext uri="{BB962C8B-B14F-4D97-AF65-F5344CB8AC3E}">
        <p14:creationId xmlns:p14="http://schemas.microsoft.com/office/powerpoint/2010/main" val="2322624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FDA27-E62D-95D0-D102-9CCD36AA9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95FBA9-F534-EF85-4C70-9D4C20B37DB0}"/>
              </a:ext>
            </a:extLst>
          </p:cNvPr>
          <p:cNvSpPr>
            <a:spLocks noGrp="1"/>
          </p:cNvSpPr>
          <p:nvPr>
            <p:ph type="title"/>
          </p:nvPr>
        </p:nvSpPr>
        <p:spPr/>
        <p:txBody>
          <a:bodyPr>
            <a:normAutofit/>
          </a:bodyPr>
          <a:lstStyle/>
          <a:p>
            <a:r>
              <a:rPr lang="en-US" sz="4400" dirty="0"/>
              <a:t>Acts 17:12</a:t>
            </a:r>
          </a:p>
        </p:txBody>
      </p:sp>
      <p:sp>
        <p:nvSpPr>
          <p:cNvPr id="3" name="Content Placeholder 2">
            <a:extLst>
              <a:ext uri="{FF2B5EF4-FFF2-40B4-BE49-F238E27FC236}">
                <a16:creationId xmlns:a16="http://schemas.microsoft.com/office/drawing/2014/main" id="{032CA5D2-FF4D-09ED-B9E5-417816FA5E88}"/>
              </a:ext>
            </a:extLst>
          </p:cNvPr>
          <p:cNvSpPr>
            <a:spLocks noGrp="1"/>
          </p:cNvSpPr>
          <p:nvPr>
            <p:ph idx="1"/>
          </p:nvPr>
        </p:nvSpPr>
        <p:spPr/>
        <p:txBody>
          <a:bodyPr>
            <a:normAutofit/>
          </a:bodyPr>
          <a:lstStyle/>
          <a:p>
            <a:pPr marL="0" indent="0">
              <a:buNone/>
            </a:pPr>
            <a:r>
              <a:rPr lang="en-US" sz="4000" dirty="0"/>
              <a:t>Many of them therefore believed, with not a few Greek women of high standing as well as men.</a:t>
            </a:r>
          </a:p>
        </p:txBody>
      </p:sp>
    </p:spTree>
    <p:extLst>
      <p:ext uri="{BB962C8B-B14F-4D97-AF65-F5344CB8AC3E}">
        <p14:creationId xmlns:p14="http://schemas.microsoft.com/office/powerpoint/2010/main" val="2371162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2A1FB-C76F-439C-0134-F5F52D641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C7E1B3-9E31-93CD-953D-179B1D19EFD6}"/>
              </a:ext>
            </a:extLst>
          </p:cNvPr>
          <p:cNvSpPr>
            <a:spLocks noGrp="1"/>
          </p:cNvSpPr>
          <p:nvPr>
            <p:ph type="title"/>
          </p:nvPr>
        </p:nvSpPr>
        <p:spPr/>
        <p:txBody>
          <a:bodyPr>
            <a:normAutofit/>
          </a:bodyPr>
          <a:lstStyle/>
          <a:p>
            <a:r>
              <a:rPr lang="en-US" sz="4400" dirty="0"/>
              <a:t>Acts 17:13</a:t>
            </a:r>
          </a:p>
        </p:txBody>
      </p:sp>
      <p:sp>
        <p:nvSpPr>
          <p:cNvPr id="3" name="Content Placeholder 2">
            <a:extLst>
              <a:ext uri="{FF2B5EF4-FFF2-40B4-BE49-F238E27FC236}">
                <a16:creationId xmlns:a16="http://schemas.microsoft.com/office/drawing/2014/main" id="{C9BF0BFB-CA6D-6CE5-08B7-D0E8E491F792}"/>
              </a:ext>
            </a:extLst>
          </p:cNvPr>
          <p:cNvSpPr>
            <a:spLocks noGrp="1"/>
          </p:cNvSpPr>
          <p:nvPr>
            <p:ph idx="1"/>
          </p:nvPr>
        </p:nvSpPr>
        <p:spPr/>
        <p:txBody>
          <a:bodyPr>
            <a:normAutofit/>
          </a:bodyPr>
          <a:lstStyle/>
          <a:p>
            <a:pPr marL="0" indent="0">
              <a:buNone/>
            </a:pPr>
            <a:r>
              <a:rPr lang="en-US" sz="4000" dirty="0"/>
              <a:t>But when the Jews from Thessalonica learned that the word of God was proclaimed by Paul at Berea also, they came there too, agitating and stirring up the crowds. </a:t>
            </a:r>
          </a:p>
        </p:txBody>
      </p:sp>
    </p:spTree>
    <p:extLst>
      <p:ext uri="{BB962C8B-B14F-4D97-AF65-F5344CB8AC3E}">
        <p14:creationId xmlns:p14="http://schemas.microsoft.com/office/powerpoint/2010/main" val="3543199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545E6-3A0E-BC67-0615-399D4E26AF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2A111-24CB-7446-36D7-00948E23E720}"/>
              </a:ext>
            </a:extLst>
          </p:cNvPr>
          <p:cNvSpPr>
            <a:spLocks noGrp="1"/>
          </p:cNvSpPr>
          <p:nvPr>
            <p:ph type="title"/>
          </p:nvPr>
        </p:nvSpPr>
        <p:spPr/>
        <p:txBody>
          <a:bodyPr>
            <a:normAutofit/>
          </a:bodyPr>
          <a:lstStyle/>
          <a:p>
            <a:r>
              <a:rPr lang="en-US" sz="4400" dirty="0"/>
              <a:t>Acts 17:14</a:t>
            </a:r>
          </a:p>
        </p:txBody>
      </p:sp>
      <p:sp>
        <p:nvSpPr>
          <p:cNvPr id="3" name="Content Placeholder 2">
            <a:extLst>
              <a:ext uri="{FF2B5EF4-FFF2-40B4-BE49-F238E27FC236}">
                <a16:creationId xmlns:a16="http://schemas.microsoft.com/office/drawing/2014/main" id="{7AF2D8FE-EB63-1873-5C19-5D320EA2B8A3}"/>
              </a:ext>
            </a:extLst>
          </p:cNvPr>
          <p:cNvSpPr>
            <a:spLocks noGrp="1"/>
          </p:cNvSpPr>
          <p:nvPr>
            <p:ph idx="1"/>
          </p:nvPr>
        </p:nvSpPr>
        <p:spPr/>
        <p:txBody>
          <a:bodyPr>
            <a:normAutofit/>
          </a:bodyPr>
          <a:lstStyle/>
          <a:p>
            <a:pPr marL="0" indent="0">
              <a:buNone/>
            </a:pPr>
            <a:r>
              <a:rPr lang="en-US" sz="4000" dirty="0"/>
              <a:t>Then the brothers immediately sent Paul off on his way to the sea, but Silas and Timothy remained there. </a:t>
            </a:r>
          </a:p>
        </p:txBody>
      </p:sp>
    </p:spTree>
    <p:extLst>
      <p:ext uri="{BB962C8B-B14F-4D97-AF65-F5344CB8AC3E}">
        <p14:creationId xmlns:p14="http://schemas.microsoft.com/office/powerpoint/2010/main" val="4282492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29D08-6931-7ADA-1AB0-4B0540D9E1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A9E6D-1562-F343-0825-339D76FEDA6B}"/>
              </a:ext>
            </a:extLst>
          </p:cNvPr>
          <p:cNvSpPr>
            <a:spLocks noGrp="1"/>
          </p:cNvSpPr>
          <p:nvPr>
            <p:ph type="title"/>
          </p:nvPr>
        </p:nvSpPr>
        <p:spPr/>
        <p:txBody>
          <a:bodyPr>
            <a:normAutofit/>
          </a:bodyPr>
          <a:lstStyle/>
          <a:p>
            <a:r>
              <a:rPr lang="en-US" sz="4400" dirty="0"/>
              <a:t>Acts 17:15</a:t>
            </a:r>
          </a:p>
        </p:txBody>
      </p:sp>
      <p:sp>
        <p:nvSpPr>
          <p:cNvPr id="3" name="Content Placeholder 2">
            <a:extLst>
              <a:ext uri="{FF2B5EF4-FFF2-40B4-BE49-F238E27FC236}">
                <a16:creationId xmlns:a16="http://schemas.microsoft.com/office/drawing/2014/main" id="{885B0C8C-8B19-5138-1307-034D650F68F1}"/>
              </a:ext>
            </a:extLst>
          </p:cNvPr>
          <p:cNvSpPr>
            <a:spLocks noGrp="1"/>
          </p:cNvSpPr>
          <p:nvPr>
            <p:ph idx="1"/>
          </p:nvPr>
        </p:nvSpPr>
        <p:spPr/>
        <p:txBody>
          <a:bodyPr>
            <a:normAutofit/>
          </a:bodyPr>
          <a:lstStyle/>
          <a:p>
            <a:pPr marL="0" indent="0">
              <a:buNone/>
            </a:pPr>
            <a:r>
              <a:rPr lang="en-US" sz="4000" dirty="0"/>
              <a:t>Those who conducted Paul brought him as far as Athens, and after receiving a command for Silas and Timothy to come to him as soon as possible, they departed.</a:t>
            </a:r>
          </a:p>
          <a:p>
            <a:pPr marL="0" indent="0">
              <a:buNone/>
            </a:pPr>
            <a:endParaRPr lang="en-US" dirty="0"/>
          </a:p>
        </p:txBody>
      </p:sp>
    </p:spTree>
    <p:extLst>
      <p:ext uri="{BB962C8B-B14F-4D97-AF65-F5344CB8AC3E}">
        <p14:creationId xmlns:p14="http://schemas.microsoft.com/office/powerpoint/2010/main" val="3340688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A48F-8D84-6158-92D4-186AABBD29AF}"/>
              </a:ext>
            </a:extLst>
          </p:cNvPr>
          <p:cNvSpPr>
            <a:spLocks noGrp="1"/>
          </p:cNvSpPr>
          <p:nvPr>
            <p:ph type="title"/>
          </p:nvPr>
        </p:nvSpPr>
        <p:spPr/>
        <p:txBody>
          <a:bodyPr>
            <a:normAutofit/>
          </a:bodyPr>
          <a:lstStyle/>
          <a:p>
            <a:r>
              <a:rPr lang="en-US" sz="4400" dirty="0"/>
              <a:t>Paul’s Preaching</a:t>
            </a:r>
          </a:p>
        </p:txBody>
      </p:sp>
      <p:sp>
        <p:nvSpPr>
          <p:cNvPr id="3" name="Content Placeholder 2">
            <a:extLst>
              <a:ext uri="{FF2B5EF4-FFF2-40B4-BE49-F238E27FC236}">
                <a16:creationId xmlns:a16="http://schemas.microsoft.com/office/drawing/2014/main" id="{74C00598-2013-90C1-4EAF-F431BECD73B2}"/>
              </a:ext>
            </a:extLst>
          </p:cNvPr>
          <p:cNvSpPr>
            <a:spLocks noGrp="1"/>
          </p:cNvSpPr>
          <p:nvPr>
            <p:ph idx="1"/>
          </p:nvPr>
        </p:nvSpPr>
        <p:spPr/>
        <p:txBody>
          <a:bodyPr>
            <a:normAutofit/>
          </a:bodyPr>
          <a:lstStyle/>
          <a:p>
            <a:r>
              <a:rPr lang="en-US" sz="4000" dirty="0"/>
              <a:t>Starts with the Synagogue</a:t>
            </a:r>
          </a:p>
          <a:p>
            <a:pPr marL="0" indent="0">
              <a:buNone/>
            </a:pPr>
            <a:endParaRPr lang="en-US" sz="4000" dirty="0"/>
          </a:p>
          <a:p>
            <a:r>
              <a:rPr lang="en-US" sz="4000" dirty="0"/>
              <a:t>Necessary for the Christ to suffer, die, and rise from the dead</a:t>
            </a:r>
          </a:p>
        </p:txBody>
      </p:sp>
    </p:spTree>
    <p:extLst>
      <p:ext uri="{BB962C8B-B14F-4D97-AF65-F5344CB8AC3E}">
        <p14:creationId xmlns:p14="http://schemas.microsoft.com/office/powerpoint/2010/main" val="225219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C7461-38D7-E6E6-D293-D97997A94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9259F4-10A6-D627-822D-78C194808215}"/>
              </a:ext>
            </a:extLst>
          </p:cNvPr>
          <p:cNvSpPr>
            <a:spLocks noGrp="1"/>
          </p:cNvSpPr>
          <p:nvPr>
            <p:ph type="title"/>
          </p:nvPr>
        </p:nvSpPr>
        <p:spPr/>
        <p:txBody>
          <a:bodyPr>
            <a:normAutofit/>
          </a:bodyPr>
          <a:lstStyle/>
          <a:p>
            <a:r>
              <a:rPr lang="en-US" sz="4400" dirty="0"/>
              <a:t>The People’s Response</a:t>
            </a:r>
          </a:p>
        </p:txBody>
      </p:sp>
      <p:sp>
        <p:nvSpPr>
          <p:cNvPr id="3" name="Content Placeholder 2">
            <a:extLst>
              <a:ext uri="{FF2B5EF4-FFF2-40B4-BE49-F238E27FC236}">
                <a16:creationId xmlns:a16="http://schemas.microsoft.com/office/drawing/2014/main" id="{3374ADE0-E497-4278-587E-D0A9FC1A9702}"/>
              </a:ext>
            </a:extLst>
          </p:cNvPr>
          <p:cNvSpPr>
            <a:spLocks noGrp="1"/>
          </p:cNvSpPr>
          <p:nvPr>
            <p:ph idx="1"/>
          </p:nvPr>
        </p:nvSpPr>
        <p:spPr/>
        <p:txBody>
          <a:bodyPr>
            <a:normAutofit/>
          </a:bodyPr>
          <a:lstStyle/>
          <a:p>
            <a:pPr>
              <a:lnSpc>
                <a:spcPct val="100000"/>
              </a:lnSpc>
            </a:pPr>
            <a:r>
              <a:rPr lang="en-US" sz="4000" dirty="0"/>
              <a:t>Persuaded and Converted</a:t>
            </a:r>
          </a:p>
          <a:p>
            <a:pPr>
              <a:lnSpc>
                <a:spcPct val="100000"/>
              </a:lnSpc>
            </a:pPr>
            <a:r>
              <a:rPr lang="en-US" sz="4000" dirty="0"/>
              <a:t>Persuaded, but not Converted</a:t>
            </a:r>
          </a:p>
          <a:p>
            <a:pPr>
              <a:lnSpc>
                <a:spcPct val="100000"/>
              </a:lnSpc>
            </a:pPr>
            <a:r>
              <a:rPr lang="en-US" sz="4000" dirty="0"/>
              <a:t>Not Persuaded</a:t>
            </a:r>
          </a:p>
          <a:p>
            <a:pPr>
              <a:lnSpc>
                <a:spcPct val="100000"/>
              </a:lnSpc>
            </a:pPr>
            <a:r>
              <a:rPr lang="en-US" sz="4000" dirty="0"/>
              <a:t>Not Persuaded and Hostile</a:t>
            </a:r>
          </a:p>
        </p:txBody>
      </p:sp>
    </p:spTree>
    <p:extLst>
      <p:ext uri="{BB962C8B-B14F-4D97-AF65-F5344CB8AC3E}">
        <p14:creationId xmlns:p14="http://schemas.microsoft.com/office/powerpoint/2010/main" val="232293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09D6-877A-9DFD-1992-85F492A4BC70}"/>
              </a:ext>
            </a:extLst>
          </p:cNvPr>
          <p:cNvSpPr>
            <a:spLocks noGrp="1"/>
          </p:cNvSpPr>
          <p:nvPr>
            <p:ph type="title"/>
          </p:nvPr>
        </p:nvSpPr>
        <p:spPr>
          <a:xfrm>
            <a:off x="628650" y="304270"/>
            <a:ext cx="7886700" cy="5121971"/>
          </a:xfrm>
        </p:spPr>
        <p:txBody>
          <a:bodyPr>
            <a:normAutofit/>
          </a:bodyPr>
          <a:lstStyle/>
          <a:p>
            <a:pPr algn="ctr"/>
            <a:r>
              <a:rPr lang="en-US" sz="6000" dirty="0"/>
              <a:t>The Riot</a:t>
            </a:r>
          </a:p>
        </p:txBody>
      </p:sp>
    </p:spTree>
    <p:extLst>
      <p:ext uri="{BB962C8B-B14F-4D97-AF65-F5344CB8AC3E}">
        <p14:creationId xmlns:p14="http://schemas.microsoft.com/office/powerpoint/2010/main" val="1801044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5B855-505C-DE19-A0F3-E79136CAE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441D13-89AE-0095-91D3-95A6D91DC4A0}"/>
              </a:ext>
            </a:extLst>
          </p:cNvPr>
          <p:cNvSpPr>
            <a:spLocks noGrp="1"/>
          </p:cNvSpPr>
          <p:nvPr>
            <p:ph type="title"/>
          </p:nvPr>
        </p:nvSpPr>
        <p:spPr/>
        <p:txBody>
          <a:bodyPr>
            <a:normAutofit/>
          </a:bodyPr>
          <a:lstStyle/>
          <a:p>
            <a:r>
              <a:rPr lang="en-US" sz="4400" dirty="0"/>
              <a:t>Charges Against Christianity</a:t>
            </a:r>
          </a:p>
        </p:txBody>
      </p:sp>
      <p:sp>
        <p:nvSpPr>
          <p:cNvPr id="3" name="Content Placeholder 2">
            <a:extLst>
              <a:ext uri="{FF2B5EF4-FFF2-40B4-BE49-F238E27FC236}">
                <a16:creationId xmlns:a16="http://schemas.microsoft.com/office/drawing/2014/main" id="{1B9B0096-D880-8498-0F6A-3F46D907A7F0}"/>
              </a:ext>
            </a:extLst>
          </p:cNvPr>
          <p:cNvSpPr>
            <a:spLocks noGrp="1"/>
          </p:cNvSpPr>
          <p:nvPr>
            <p:ph idx="1"/>
          </p:nvPr>
        </p:nvSpPr>
        <p:spPr/>
        <p:txBody>
          <a:bodyPr>
            <a:normAutofit/>
          </a:bodyPr>
          <a:lstStyle/>
          <a:p>
            <a:pPr marL="742950" indent="-742950">
              <a:lnSpc>
                <a:spcPct val="250000"/>
              </a:lnSpc>
              <a:buFont typeface="+mj-lt"/>
              <a:buAutoNum type="arabicPeriod"/>
            </a:pPr>
            <a:r>
              <a:rPr lang="en-US" sz="4000" dirty="0"/>
              <a:t>Turning the world upside down</a:t>
            </a:r>
          </a:p>
        </p:txBody>
      </p:sp>
    </p:spTree>
    <p:extLst>
      <p:ext uri="{BB962C8B-B14F-4D97-AF65-F5344CB8AC3E}">
        <p14:creationId xmlns:p14="http://schemas.microsoft.com/office/powerpoint/2010/main" val="166732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21FB0-9FD6-4F79-C2B2-F29B1B44B10F}"/>
              </a:ext>
            </a:extLst>
          </p:cNvPr>
          <p:cNvSpPr>
            <a:spLocks noGrp="1"/>
          </p:cNvSpPr>
          <p:nvPr>
            <p:ph type="title"/>
          </p:nvPr>
        </p:nvSpPr>
        <p:spPr/>
        <p:txBody>
          <a:bodyPr>
            <a:normAutofit/>
          </a:bodyPr>
          <a:lstStyle/>
          <a:p>
            <a:r>
              <a:rPr lang="en-US" sz="4400" dirty="0"/>
              <a:t>Matthew 20:25-28</a:t>
            </a:r>
          </a:p>
        </p:txBody>
      </p:sp>
      <p:sp>
        <p:nvSpPr>
          <p:cNvPr id="3" name="Content Placeholder 2">
            <a:extLst>
              <a:ext uri="{FF2B5EF4-FFF2-40B4-BE49-F238E27FC236}">
                <a16:creationId xmlns:a16="http://schemas.microsoft.com/office/drawing/2014/main" id="{CC4AD34E-0CE1-3C2E-78CC-A268CD42B941}"/>
              </a:ext>
            </a:extLst>
          </p:cNvPr>
          <p:cNvSpPr>
            <a:spLocks noGrp="1"/>
          </p:cNvSpPr>
          <p:nvPr>
            <p:ph idx="1"/>
          </p:nvPr>
        </p:nvSpPr>
        <p:spPr/>
        <p:txBody>
          <a:bodyPr>
            <a:normAutofit/>
          </a:bodyPr>
          <a:lstStyle/>
          <a:p>
            <a:pPr marL="0" indent="0">
              <a:buNone/>
            </a:pPr>
            <a:r>
              <a:rPr lang="en-US" sz="2800" baseline="30000" dirty="0"/>
              <a:t>25 </a:t>
            </a:r>
            <a:r>
              <a:rPr lang="en-US" sz="2800" dirty="0"/>
              <a:t>But Jesus called them to him and said, “You know that the rulers of the Gentiles lord it over them, and their great ones exercise authority over them. </a:t>
            </a:r>
            <a:r>
              <a:rPr lang="en-US" sz="2800" baseline="30000" dirty="0"/>
              <a:t>26 </a:t>
            </a:r>
            <a:r>
              <a:rPr lang="en-US" sz="2800" dirty="0"/>
              <a:t>It shall not be so among you. But whoever would be great among you must be your servant, </a:t>
            </a:r>
            <a:r>
              <a:rPr lang="en-US" sz="2800" baseline="30000" dirty="0"/>
              <a:t>27 </a:t>
            </a:r>
            <a:r>
              <a:rPr lang="en-US" sz="2800" dirty="0"/>
              <a:t>and whoever would be first among you must be your slave, </a:t>
            </a:r>
            <a:r>
              <a:rPr lang="en-US" sz="2800" baseline="30000" dirty="0"/>
              <a:t>28 </a:t>
            </a:r>
            <a:r>
              <a:rPr lang="en-US" sz="2800" dirty="0"/>
              <a:t>even as the Son of Man came not to be served but to serve, and to give his life as a ransom for many.”</a:t>
            </a:r>
          </a:p>
        </p:txBody>
      </p:sp>
    </p:spTree>
    <p:extLst>
      <p:ext uri="{BB962C8B-B14F-4D97-AF65-F5344CB8AC3E}">
        <p14:creationId xmlns:p14="http://schemas.microsoft.com/office/powerpoint/2010/main" val="2675473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1FB19-AAEA-0830-A83A-2F33EFC32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5E4E4-0ED0-214A-6A80-57628B1696A7}"/>
              </a:ext>
            </a:extLst>
          </p:cNvPr>
          <p:cNvSpPr>
            <a:spLocks noGrp="1"/>
          </p:cNvSpPr>
          <p:nvPr>
            <p:ph type="title"/>
          </p:nvPr>
        </p:nvSpPr>
        <p:spPr/>
        <p:txBody>
          <a:bodyPr>
            <a:normAutofit/>
          </a:bodyPr>
          <a:lstStyle/>
          <a:p>
            <a:r>
              <a:rPr lang="en-US" sz="4400" dirty="0"/>
              <a:t>Charges Against Christianity</a:t>
            </a:r>
          </a:p>
        </p:txBody>
      </p:sp>
      <p:sp>
        <p:nvSpPr>
          <p:cNvPr id="3" name="Content Placeholder 2">
            <a:extLst>
              <a:ext uri="{FF2B5EF4-FFF2-40B4-BE49-F238E27FC236}">
                <a16:creationId xmlns:a16="http://schemas.microsoft.com/office/drawing/2014/main" id="{579EA4D3-32BB-2513-C5D4-A764AC8D8671}"/>
              </a:ext>
            </a:extLst>
          </p:cNvPr>
          <p:cNvSpPr>
            <a:spLocks noGrp="1"/>
          </p:cNvSpPr>
          <p:nvPr>
            <p:ph idx="1"/>
          </p:nvPr>
        </p:nvSpPr>
        <p:spPr/>
        <p:txBody>
          <a:bodyPr>
            <a:normAutofit/>
          </a:bodyPr>
          <a:lstStyle/>
          <a:p>
            <a:pPr marL="742950" indent="-742950">
              <a:lnSpc>
                <a:spcPct val="250000"/>
              </a:lnSpc>
              <a:buFont typeface="+mj-lt"/>
              <a:buAutoNum type="arabicPeriod"/>
            </a:pPr>
            <a:r>
              <a:rPr lang="en-US" sz="4000" dirty="0"/>
              <a:t>Turning the world upside down</a:t>
            </a:r>
          </a:p>
        </p:txBody>
      </p:sp>
    </p:spTree>
    <p:extLst>
      <p:ext uri="{BB962C8B-B14F-4D97-AF65-F5344CB8AC3E}">
        <p14:creationId xmlns:p14="http://schemas.microsoft.com/office/powerpoint/2010/main" val="3915915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B22A9-54C9-5404-C20E-322FDC7F8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C7E825-F7E1-3DE3-008A-6E294834F64D}"/>
              </a:ext>
            </a:extLst>
          </p:cNvPr>
          <p:cNvSpPr>
            <a:spLocks noGrp="1"/>
          </p:cNvSpPr>
          <p:nvPr>
            <p:ph type="title"/>
          </p:nvPr>
        </p:nvSpPr>
        <p:spPr/>
        <p:txBody>
          <a:bodyPr>
            <a:normAutofit/>
          </a:bodyPr>
          <a:lstStyle/>
          <a:p>
            <a:r>
              <a:rPr lang="en-US" sz="4400" dirty="0"/>
              <a:t>Charges Against Christianity</a:t>
            </a:r>
          </a:p>
        </p:txBody>
      </p:sp>
      <p:sp>
        <p:nvSpPr>
          <p:cNvPr id="3" name="Content Placeholder 2">
            <a:extLst>
              <a:ext uri="{FF2B5EF4-FFF2-40B4-BE49-F238E27FC236}">
                <a16:creationId xmlns:a16="http://schemas.microsoft.com/office/drawing/2014/main" id="{7C19E8EF-DA51-7CCF-7282-DACACA06F084}"/>
              </a:ext>
            </a:extLst>
          </p:cNvPr>
          <p:cNvSpPr>
            <a:spLocks noGrp="1"/>
          </p:cNvSpPr>
          <p:nvPr>
            <p:ph idx="1"/>
          </p:nvPr>
        </p:nvSpPr>
        <p:spPr/>
        <p:txBody>
          <a:bodyPr>
            <a:normAutofit/>
          </a:bodyPr>
          <a:lstStyle/>
          <a:p>
            <a:pPr marL="742950" indent="-742950">
              <a:lnSpc>
                <a:spcPct val="250000"/>
              </a:lnSpc>
              <a:buFont typeface="+mj-lt"/>
              <a:buAutoNum type="arabicPeriod"/>
            </a:pPr>
            <a:r>
              <a:rPr lang="en-US" sz="4000" dirty="0"/>
              <a:t>Turning the world upside down</a:t>
            </a:r>
          </a:p>
          <a:p>
            <a:pPr marL="742950" indent="-742950">
              <a:buFont typeface="+mj-lt"/>
              <a:buAutoNum type="arabicPeriod"/>
            </a:pPr>
            <a:r>
              <a:rPr lang="en-US" sz="4000" dirty="0"/>
              <a:t>Another king: Jesus</a:t>
            </a:r>
          </a:p>
        </p:txBody>
      </p:sp>
    </p:spTree>
    <p:extLst>
      <p:ext uri="{BB962C8B-B14F-4D97-AF65-F5344CB8AC3E}">
        <p14:creationId xmlns:p14="http://schemas.microsoft.com/office/powerpoint/2010/main" val="1760964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F3B79-FEBD-0C2F-7116-69D39006C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9801B4-1AC2-8571-5742-CD81E990319B}"/>
              </a:ext>
            </a:extLst>
          </p:cNvPr>
          <p:cNvSpPr>
            <a:spLocks noGrp="1"/>
          </p:cNvSpPr>
          <p:nvPr>
            <p:ph type="title"/>
          </p:nvPr>
        </p:nvSpPr>
        <p:spPr/>
        <p:txBody>
          <a:bodyPr>
            <a:normAutofit/>
          </a:bodyPr>
          <a:lstStyle/>
          <a:p>
            <a:r>
              <a:rPr lang="en-US" sz="4400" dirty="0"/>
              <a:t>John 19:12</a:t>
            </a:r>
          </a:p>
        </p:txBody>
      </p:sp>
      <p:sp>
        <p:nvSpPr>
          <p:cNvPr id="3" name="Content Placeholder 2">
            <a:extLst>
              <a:ext uri="{FF2B5EF4-FFF2-40B4-BE49-F238E27FC236}">
                <a16:creationId xmlns:a16="http://schemas.microsoft.com/office/drawing/2014/main" id="{308E3BD0-C7A0-1BA3-042D-B56ED46CD4EE}"/>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From then on Pilate sought to release him, but the Jews cried out, “If you release this man, you are not Caesar's friend. Everyone who makes himself a king opposes Caesar.</a:t>
            </a:r>
            <a:endParaRPr lang="en-US" sz="5400" dirty="0"/>
          </a:p>
        </p:txBody>
      </p:sp>
    </p:spTree>
    <p:extLst>
      <p:ext uri="{BB962C8B-B14F-4D97-AF65-F5344CB8AC3E}">
        <p14:creationId xmlns:p14="http://schemas.microsoft.com/office/powerpoint/2010/main" val="952027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A6A55-2D30-0046-9CEE-76DB1A5A5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334F2-C1DF-CFC2-2AE4-9EB421B2B7DE}"/>
              </a:ext>
            </a:extLst>
          </p:cNvPr>
          <p:cNvSpPr>
            <a:spLocks noGrp="1"/>
          </p:cNvSpPr>
          <p:nvPr>
            <p:ph type="title"/>
          </p:nvPr>
        </p:nvSpPr>
        <p:spPr/>
        <p:txBody>
          <a:bodyPr>
            <a:normAutofit/>
          </a:bodyPr>
          <a:lstStyle/>
          <a:p>
            <a:r>
              <a:rPr lang="en-US" sz="4400" dirty="0"/>
              <a:t>Charges Against Christianity</a:t>
            </a:r>
          </a:p>
        </p:txBody>
      </p:sp>
      <p:sp>
        <p:nvSpPr>
          <p:cNvPr id="3" name="Content Placeholder 2">
            <a:extLst>
              <a:ext uri="{FF2B5EF4-FFF2-40B4-BE49-F238E27FC236}">
                <a16:creationId xmlns:a16="http://schemas.microsoft.com/office/drawing/2014/main" id="{3B8245FE-BEB0-596D-BD14-ECCACC67A47B}"/>
              </a:ext>
            </a:extLst>
          </p:cNvPr>
          <p:cNvSpPr>
            <a:spLocks noGrp="1"/>
          </p:cNvSpPr>
          <p:nvPr>
            <p:ph idx="1"/>
          </p:nvPr>
        </p:nvSpPr>
        <p:spPr/>
        <p:txBody>
          <a:bodyPr>
            <a:normAutofit/>
          </a:bodyPr>
          <a:lstStyle/>
          <a:p>
            <a:pPr marL="742950" indent="-742950">
              <a:lnSpc>
                <a:spcPct val="250000"/>
              </a:lnSpc>
              <a:buFont typeface="+mj-lt"/>
              <a:buAutoNum type="arabicPeriod"/>
            </a:pPr>
            <a:r>
              <a:rPr lang="en-US" sz="4000" dirty="0"/>
              <a:t>Turning the world upside down</a:t>
            </a:r>
          </a:p>
          <a:p>
            <a:pPr marL="742950" indent="-742950">
              <a:buFont typeface="+mj-lt"/>
              <a:buAutoNum type="arabicPeriod"/>
            </a:pPr>
            <a:r>
              <a:rPr lang="en-US" sz="4000" dirty="0"/>
              <a:t>Another king: Jesus</a:t>
            </a:r>
          </a:p>
        </p:txBody>
      </p:sp>
    </p:spTree>
    <p:extLst>
      <p:ext uri="{BB962C8B-B14F-4D97-AF65-F5344CB8AC3E}">
        <p14:creationId xmlns:p14="http://schemas.microsoft.com/office/powerpoint/2010/main" val="13009734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67</TotalTime>
  <Words>661</Words>
  <Application>Microsoft Office PowerPoint</Application>
  <PresentationFormat>On-screen Show (16:10)</PresentationFormat>
  <Paragraphs>52</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Times New Roman</vt:lpstr>
      <vt:lpstr>Office Theme</vt:lpstr>
      <vt:lpstr>Turning the World Upside Down</vt:lpstr>
      <vt:lpstr>Acts 17:1-2</vt:lpstr>
      <vt:lpstr>Acts 17:3</vt:lpstr>
      <vt:lpstr>Acts 17:4</vt:lpstr>
      <vt:lpstr>Acts 17:5</vt:lpstr>
      <vt:lpstr>Acts 17:6</vt:lpstr>
      <vt:lpstr>Acts 17:7-8</vt:lpstr>
      <vt:lpstr>Acts 17:9</vt:lpstr>
      <vt:lpstr>Acts 17:10</vt:lpstr>
      <vt:lpstr>Acts 17:11</vt:lpstr>
      <vt:lpstr>Acts 17:12</vt:lpstr>
      <vt:lpstr>Acts 17:13</vt:lpstr>
      <vt:lpstr>Acts 17:14</vt:lpstr>
      <vt:lpstr>Acts 17:15</vt:lpstr>
      <vt:lpstr>Paul’s Preaching</vt:lpstr>
      <vt:lpstr>The People’s Response</vt:lpstr>
      <vt:lpstr>The Riot</vt:lpstr>
      <vt:lpstr>Charges Against Christianity</vt:lpstr>
      <vt:lpstr>Matthew 20:25-28</vt:lpstr>
      <vt:lpstr>Charges Against Christianity</vt:lpstr>
      <vt:lpstr>Charges Against Christianity</vt:lpstr>
      <vt:lpstr>John 19:12</vt:lpstr>
      <vt:lpstr>Charges Against Christianity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5</cp:revision>
  <dcterms:created xsi:type="dcterms:W3CDTF">2024-12-27T16:58:27Z</dcterms:created>
  <dcterms:modified xsi:type="dcterms:W3CDTF">2024-12-29T03:13:07Z</dcterms:modified>
</cp:coreProperties>
</file>