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1204"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F25328-82A2-4873-8363-FA40880B1B35}"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8FE29C-BC5D-4BEF-AD35-31EA1F80BE9F}" type="slidenum">
              <a:rPr lang="en-US" smtClean="0"/>
              <a:t>‹#›</a:t>
            </a:fld>
            <a:endParaRPr lang="en-US"/>
          </a:p>
        </p:txBody>
      </p:sp>
    </p:spTree>
    <p:extLst>
      <p:ext uri="{BB962C8B-B14F-4D97-AF65-F5344CB8AC3E}">
        <p14:creationId xmlns:p14="http://schemas.microsoft.com/office/powerpoint/2010/main" val="4282370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F25328-82A2-4873-8363-FA40880B1B35}"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8FE29C-BC5D-4BEF-AD35-31EA1F80BE9F}" type="slidenum">
              <a:rPr lang="en-US" smtClean="0"/>
              <a:t>‹#›</a:t>
            </a:fld>
            <a:endParaRPr lang="en-US"/>
          </a:p>
        </p:txBody>
      </p:sp>
    </p:spTree>
    <p:extLst>
      <p:ext uri="{BB962C8B-B14F-4D97-AF65-F5344CB8AC3E}">
        <p14:creationId xmlns:p14="http://schemas.microsoft.com/office/powerpoint/2010/main" val="2368648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F25328-82A2-4873-8363-FA40880B1B35}"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8FE29C-BC5D-4BEF-AD35-31EA1F80BE9F}" type="slidenum">
              <a:rPr lang="en-US" smtClean="0"/>
              <a:t>‹#›</a:t>
            </a:fld>
            <a:endParaRPr lang="en-US"/>
          </a:p>
        </p:txBody>
      </p:sp>
    </p:spTree>
    <p:extLst>
      <p:ext uri="{BB962C8B-B14F-4D97-AF65-F5344CB8AC3E}">
        <p14:creationId xmlns:p14="http://schemas.microsoft.com/office/powerpoint/2010/main" val="2638820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F25328-82A2-4873-8363-FA40880B1B35}" type="datetimeFigureOut">
              <a:rPr lang="en-US" smtClean="0"/>
              <a:t>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FE29C-BC5D-4BEF-AD35-31EA1F80BE9F}" type="slidenum">
              <a:rPr lang="en-US" smtClean="0"/>
              <a:t>‹#›</a:t>
            </a:fld>
            <a:endParaRPr lang="en-US"/>
          </a:p>
        </p:txBody>
      </p:sp>
    </p:spTree>
    <p:extLst>
      <p:ext uri="{BB962C8B-B14F-4D97-AF65-F5344CB8AC3E}">
        <p14:creationId xmlns:p14="http://schemas.microsoft.com/office/powerpoint/2010/main" val="2536672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F25328-82A2-4873-8363-FA40880B1B35}" type="datetimeFigureOut">
              <a:rPr lang="en-US" smtClean="0"/>
              <a:t>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8FE29C-BC5D-4BEF-AD35-31EA1F80BE9F}" type="slidenum">
              <a:rPr lang="en-US" smtClean="0"/>
              <a:t>‹#›</a:t>
            </a:fld>
            <a:endParaRPr lang="en-US"/>
          </a:p>
        </p:txBody>
      </p:sp>
    </p:spTree>
    <p:extLst>
      <p:ext uri="{BB962C8B-B14F-4D97-AF65-F5344CB8AC3E}">
        <p14:creationId xmlns:p14="http://schemas.microsoft.com/office/powerpoint/2010/main" val="1892387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F25328-82A2-4873-8363-FA40880B1B35}" type="datetimeFigureOut">
              <a:rPr lang="en-US" smtClean="0"/>
              <a:t>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8FE29C-BC5D-4BEF-AD35-31EA1F80BE9F}" type="slidenum">
              <a:rPr lang="en-US" smtClean="0"/>
              <a:t>‹#›</a:t>
            </a:fld>
            <a:endParaRPr lang="en-US"/>
          </a:p>
        </p:txBody>
      </p:sp>
    </p:spTree>
    <p:extLst>
      <p:ext uri="{BB962C8B-B14F-4D97-AF65-F5344CB8AC3E}">
        <p14:creationId xmlns:p14="http://schemas.microsoft.com/office/powerpoint/2010/main" val="4248077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F25328-82A2-4873-8363-FA40880B1B35}" type="datetimeFigureOut">
              <a:rPr lang="en-US" smtClean="0"/>
              <a:t>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8FE29C-BC5D-4BEF-AD35-31EA1F80BE9F}" type="slidenum">
              <a:rPr lang="en-US" smtClean="0"/>
              <a:t>‹#›</a:t>
            </a:fld>
            <a:endParaRPr lang="en-US"/>
          </a:p>
        </p:txBody>
      </p:sp>
    </p:spTree>
    <p:extLst>
      <p:ext uri="{BB962C8B-B14F-4D97-AF65-F5344CB8AC3E}">
        <p14:creationId xmlns:p14="http://schemas.microsoft.com/office/powerpoint/2010/main" val="85073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AF25328-82A2-4873-8363-FA40880B1B35}" type="datetimeFigureOut">
              <a:rPr lang="en-US" smtClean="0"/>
              <a:t>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FE29C-BC5D-4BEF-AD35-31EA1F80BE9F}" type="slidenum">
              <a:rPr lang="en-US" smtClean="0"/>
              <a:t>‹#›</a:t>
            </a:fld>
            <a:endParaRPr lang="en-US"/>
          </a:p>
        </p:txBody>
      </p:sp>
    </p:spTree>
    <p:extLst>
      <p:ext uri="{BB962C8B-B14F-4D97-AF65-F5344CB8AC3E}">
        <p14:creationId xmlns:p14="http://schemas.microsoft.com/office/powerpoint/2010/main" val="3509685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AF25328-82A2-4873-8363-FA40880B1B35}" type="datetimeFigureOut">
              <a:rPr lang="en-US" smtClean="0"/>
              <a:t>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8FE29C-BC5D-4BEF-AD35-31EA1F80BE9F}" type="slidenum">
              <a:rPr lang="en-US" smtClean="0"/>
              <a:t>‹#›</a:t>
            </a:fld>
            <a:endParaRPr lang="en-US"/>
          </a:p>
        </p:txBody>
      </p:sp>
    </p:spTree>
    <p:extLst>
      <p:ext uri="{BB962C8B-B14F-4D97-AF65-F5344CB8AC3E}">
        <p14:creationId xmlns:p14="http://schemas.microsoft.com/office/powerpoint/2010/main" val="915941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F25328-82A2-4873-8363-FA40880B1B35}"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8FE29C-BC5D-4BEF-AD35-31EA1F80BE9F}" type="slidenum">
              <a:rPr lang="en-US" smtClean="0"/>
              <a:t>‹#›</a:t>
            </a:fld>
            <a:endParaRPr lang="en-US"/>
          </a:p>
        </p:txBody>
      </p:sp>
    </p:spTree>
    <p:extLst>
      <p:ext uri="{BB962C8B-B14F-4D97-AF65-F5344CB8AC3E}">
        <p14:creationId xmlns:p14="http://schemas.microsoft.com/office/powerpoint/2010/main" val="1385376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F25328-82A2-4873-8363-FA40880B1B35}"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8FE29C-BC5D-4BEF-AD35-31EA1F80BE9F}" type="slidenum">
              <a:rPr lang="en-US" smtClean="0"/>
              <a:t>‹#›</a:t>
            </a:fld>
            <a:endParaRPr lang="en-US"/>
          </a:p>
        </p:txBody>
      </p:sp>
    </p:spTree>
    <p:extLst>
      <p:ext uri="{BB962C8B-B14F-4D97-AF65-F5344CB8AC3E}">
        <p14:creationId xmlns:p14="http://schemas.microsoft.com/office/powerpoint/2010/main" val="1974940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7AF25328-82A2-4873-8363-FA40880B1B35}" type="datetimeFigureOut">
              <a:rPr lang="en-US" smtClean="0"/>
              <a:t>1/5/2025</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608FE29C-BC5D-4BEF-AD35-31EA1F80BE9F}" type="slidenum">
              <a:rPr lang="en-US" smtClean="0"/>
              <a:t>‹#›</a:t>
            </a:fld>
            <a:endParaRPr lang="en-US"/>
          </a:p>
        </p:txBody>
      </p:sp>
    </p:spTree>
    <p:extLst>
      <p:ext uri="{BB962C8B-B14F-4D97-AF65-F5344CB8AC3E}">
        <p14:creationId xmlns:p14="http://schemas.microsoft.com/office/powerpoint/2010/main" val="32752737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78FC4-24DA-4811-3623-6B2058EB5B3F}"/>
              </a:ext>
            </a:extLst>
          </p:cNvPr>
          <p:cNvSpPr>
            <a:spLocks noGrp="1"/>
          </p:cNvSpPr>
          <p:nvPr>
            <p:ph type="ctrTitle"/>
          </p:nvPr>
        </p:nvSpPr>
        <p:spPr>
          <a:xfrm>
            <a:off x="630936" y="935302"/>
            <a:ext cx="7854696" cy="1989667"/>
          </a:xfrm>
        </p:spPr>
        <p:txBody>
          <a:bodyPr>
            <a:normAutofit/>
          </a:bodyPr>
          <a:lstStyle/>
          <a:p>
            <a:r>
              <a:rPr lang="en-US" sz="6000" dirty="0"/>
              <a:t>1 Thessalonians 2:1-12</a:t>
            </a:r>
          </a:p>
        </p:txBody>
      </p:sp>
      <p:sp>
        <p:nvSpPr>
          <p:cNvPr id="3" name="Subtitle 2">
            <a:extLst>
              <a:ext uri="{FF2B5EF4-FFF2-40B4-BE49-F238E27FC236}">
                <a16:creationId xmlns:a16="http://schemas.microsoft.com/office/drawing/2014/main" id="{A8F6945D-4677-862D-265C-7A0F1A95D198}"/>
              </a:ext>
            </a:extLst>
          </p:cNvPr>
          <p:cNvSpPr>
            <a:spLocks noGrp="1"/>
          </p:cNvSpPr>
          <p:nvPr>
            <p:ph type="subTitle" idx="1"/>
          </p:nvPr>
        </p:nvSpPr>
        <p:spPr/>
        <p:txBody>
          <a:bodyPr>
            <a:normAutofit/>
          </a:bodyPr>
          <a:lstStyle/>
          <a:p>
            <a:r>
              <a:rPr lang="en-US" sz="4800" dirty="0"/>
              <a:t>Proclaiming the Gospel</a:t>
            </a:r>
          </a:p>
        </p:txBody>
      </p:sp>
    </p:spTree>
    <p:extLst>
      <p:ext uri="{BB962C8B-B14F-4D97-AF65-F5344CB8AC3E}">
        <p14:creationId xmlns:p14="http://schemas.microsoft.com/office/powerpoint/2010/main" val="1245157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E4670-29FA-B242-9CE8-C70F28230EC7}"/>
              </a:ext>
            </a:extLst>
          </p:cNvPr>
          <p:cNvSpPr>
            <a:spLocks noGrp="1"/>
          </p:cNvSpPr>
          <p:nvPr>
            <p:ph type="title"/>
          </p:nvPr>
        </p:nvSpPr>
        <p:spPr/>
        <p:txBody>
          <a:bodyPr>
            <a:normAutofit/>
          </a:bodyPr>
          <a:lstStyle/>
          <a:p>
            <a:r>
              <a:rPr lang="en-US" sz="4400" dirty="0"/>
              <a:t>1 Thessalonians 2:1</a:t>
            </a:r>
          </a:p>
        </p:txBody>
      </p:sp>
      <p:sp>
        <p:nvSpPr>
          <p:cNvPr id="3" name="Content Placeholder 2">
            <a:extLst>
              <a:ext uri="{FF2B5EF4-FFF2-40B4-BE49-F238E27FC236}">
                <a16:creationId xmlns:a16="http://schemas.microsoft.com/office/drawing/2014/main" id="{999B36EF-1561-0E54-5EB6-0A6863985A36}"/>
              </a:ext>
            </a:extLst>
          </p:cNvPr>
          <p:cNvSpPr>
            <a:spLocks noGrp="1"/>
          </p:cNvSpPr>
          <p:nvPr>
            <p:ph idx="1"/>
          </p:nvPr>
        </p:nvSpPr>
        <p:spPr/>
        <p:txBody>
          <a:bodyPr>
            <a:normAutofit/>
          </a:bodyPr>
          <a:lstStyle/>
          <a:p>
            <a:pPr marL="0" indent="0">
              <a:buNone/>
            </a:pPr>
            <a:r>
              <a:rPr lang="en-US" sz="4000" dirty="0"/>
              <a:t>For you yourselves know, brothers, that our coming to you was not in vain.</a:t>
            </a:r>
          </a:p>
        </p:txBody>
      </p:sp>
    </p:spTree>
    <p:extLst>
      <p:ext uri="{BB962C8B-B14F-4D97-AF65-F5344CB8AC3E}">
        <p14:creationId xmlns:p14="http://schemas.microsoft.com/office/powerpoint/2010/main" val="2568293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C3B54-A1C1-A10A-A520-7E05B4DCA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F1A17B-98F2-243F-A8F8-2DF50A1C558B}"/>
              </a:ext>
            </a:extLst>
          </p:cNvPr>
          <p:cNvSpPr>
            <a:spLocks noGrp="1"/>
          </p:cNvSpPr>
          <p:nvPr>
            <p:ph type="title"/>
          </p:nvPr>
        </p:nvSpPr>
        <p:spPr/>
        <p:txBody>
          <a:bodyPr>
            <a:normAutofit/>
          </a:bodyPr>
          <a:lstStyle/>
          <a:p>
            <a:r>
              <a:rPr lang="en-US" sz="4400" dirty="0"/>
              <a:t>1 Thessalonians 2:2</a:t>
            </a:r>
          </a:p>
        </p:txBody>
      </p:sp>
      <p:sp>
        <p:nvSpPr>
          <p:cNvPr id="3" name="Content Placeholder 2">
            <a:extLst>
              <a:ext uri="{FF2B5EF4-FFF2-40B4-BE49-F238E27FC236}">
                <a16:creationId xmlns:a16="http://schemas.microsoft.com/office/drawing/2014/main" id="{9857D129-10DA-EDF2-964A-779CD3ED19A1}"/>
              </a:ext>
            </a:extLst>
          </p:cNvPr>
          <p:cNvSpPr>
            <a:spLocks noGrp="1"/>
          </p:cNvSpPr>
          <p:nvPr>
            <p:ph idx="1"/>
          </p:nvPr>
        </p:nvSpPr>
        <p:spPr/>
        <p:txBody>
          <a:bodyPr>
            <a:normAutofit/>
          </a:bodyPr>
          <a:lstStyle/>
          <a:p>
            <a:pPr marL="0" indent="0">
              <a:buNone/>
            </a:pPr>
            <a:r>
              <a:rPr lang="en-US" sz="4000" dirty="0"/>
              <a:t>But though we had already suffered and been shamefully treated at Philippi, as you know, we had boldness in our God to declare to you the gospel of God in the midst of much conflict.</a:t>
            </a:r>
          </a:p>
        </p:txBody>
      </p:sp>
    </p:spTree>
    <p:extLst>
      <p:ext uri="{BB962C8B-B14F-4D97-AF65-F5344CB8AC3E}">
        <p14:creationId xmlns:p14="http://schemas.microsoft.com/office/powerpoint/2010/main" val="550190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67FF8-8F3E-1D02-2559-EA7017767C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7CCA73-B13D-173C-1F37-E9C3B522DDA9}"/>
              </a:ext>
            </a:extLst>
          </p:cNvPr>
          <p:cNvSpPr>
            <a:spLocks noGrp="1"/>
          </p:cNvSpPr>
          <p:nvPr>
            <p:ph type="title"/>
          </p:nvPr>
        </p:nvSpPr>
        <p:spPr/>
        <p:txBody>
          <a:bodyPr>
            <a:normAutofit/>
          </a:bodyPr>
          <a:lstStyle/>
          <a:p>
            <a:r>
              <a:rPr lang="en-US" sz="4400" dirty="0"/>
              <a:t>1 Thessalonians 2:3-4</a:t>
            </a:r>
          </a:p>
        </p:txBody>
      </p:sp>
      <p:sp>
        <p:nvSpPr>
          <p:cNvPr id="3" name="Content Placeholder 2">
            <a:extLst>
              <a:ext uri="{FF2B5EF4-FFF2-40B4-BE49-F238E27FC236}">
                <a16:creationId xmlns:a16="http://schemas.microsoft.com/office/drawing/2014/main" id="{0254D60C-2651-933C-A87C-E2EFCCFD4851}"/>
              </a:ext>
            </a:extLst>
          </p:cNvPr>
          <p:cNvSpPr>
            <a:spLocks noGrp="1"/>
          </p:cNvSpPr>
          <p:nvPr>
            <p:ph idx="1"/>
          </p:nvPr>
        </p:nvSpPr>
        <p:spPr/>
        <p:txBody>
          <a:bodyPr>
            <a:normAutofit lnSpcReduction="10000"/>
          </a:bodyPr>
          <a:lstStyle/>
          <a:p>
            <a:pPr marL="0" indent="0">
              <a:buNone/>
            </a:pPr>
            <a:r>
              <a:rPr lang="en-US" sz="4000" dirty="0"/>
              <a:t>For our appeal does not spring from error or impurity or any attempt to deceive, but just as we have been approved by God to be entrusted with the gospel, so we speak, not to please man, but to please God who tests our hearts.</a:t>
            </a:r>
          </a:p>
        </p:txBody>
      </p:sp>
    </p:spTree>
    <p:extLst>
      <p:ext uri="{BB962C8B-B14F-4D97-AF65-F5344CB8AC3E}">
        <p14:creationId xmlns:p14="http://schemas.microsoft.com/office/powerpoint/2010/main" val="2947035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5DA97-D892-AFD9-E015-931B2E72E3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4DBEB8-311F-FD01-D704-85722E511DE2}"/>
              </a:ext>
            </a:extLst>
          </p:cNvPr>
          <p:cNvSpPr>
            <a:spLocks noGrp="1"/>
          </p:cNvSpPr>
          <p:nvPr>
            <p:ph type="title"/>
          </p:nvPr>
        </p:nvSpPr>
        <p:spPr/>
        <p:txBody>
          <a:bodyPr>
            <a:normAutofit/>
          </a:bodyPr>
          <a:lstStyle/>
          <a:p>
            <a:r>
              <a:rPr lang="en-US" sz="4400" dirty="0"/>
              <a:t>1 Thessalonians 2:5-6</a:t>
            </a:r>
          </a:p>
        </p:txBody>
      </p:sp>
      <p:sp>
        <p:nvSpPr>
          <p:cNvPr id="3" name="Content Placeholder 2">
            <a:extLst>
              <a:ext uri="{FF2B5EF4-FFF2-40B4-BE49-F238E27FC236}">
                <a16:creationId xmlns:a16="http://schemas.microsoft.com/office/drawing/2014/main" id="{1718D3F8-A765-7A54-38D0-10E86662FACE}"/>
              </a:ext>
            </a:extLst>
          </p:cNvPr>
          <p:cNvSpPr>
            <a:spLocks noGrp="1"/>
          </p:cNvSpPr>
          <p:nvPr>
            <p:ph idx="1"/>
          </p:nvPr>
        </p:nvSpPr>
        <p:spPr/>
        <p:txBody>
          <a:bodyPr>
            <a:normAutofit lnSpcReduction="10000"/>
          </a:bodyPr>
          <a:lstStyle/>
          <a:p>
            <a:pPr marL="0" indent="0">
              <a:buNone/>
            </a:pPr>
            <a:r>
              <a:rPr lang="en-US" sz="4000" dirty="0"/>
              <a:t>For we never came with words of flattery, as you know, nor with a pretext for greed—God is witness. Nor did we seek glory from people, whether from you or from others, though we could have made demands as apostles of Christ.</a:t>
            </a:r>
          </a:p>
        </p:txBody>
      </p:sp>
    </p:spTree>
    <p:extLst>
      <p:ext uri="{BB962C8B-B14F-4D97-AF65-F5344CB8AC3E}">
        <p14:creationId xmlns:p14="http://schemas.microsoft.com/office/powerpoint/2010/main" val="4117613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1DACD-EF13-81B7-4BE2-1091213AB9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EF7565-B492-98DC-73B9-02F6C9476300}"/>
              </a:ext>
            </a:extLst>
          </p:cNvPr>
          <p:cNvSpPr>
            <a:spLocks noGrp="1"/>
          </p:cNvSpPr>
          <p:nvPr>
            <p:ph type="title"/>
          </p:nvPr>
        </p:nvSpPr>
        <p:spPr/>
        <p:txBody>
          <a:bodyPr>
            <a:normAutofit/>
          </a:bodyPr>
          <a:lstStyle/>
          <a:p>
            <a:r>
              <a:rPr lang="en-US" sz="4400" dirty="0"/>
              <a:t>1 Thessalonians 2:7</a:t>
            </a:r>
          </a:p>
        </p:txBody>
      </p:sp>
      <p:sp>
        <p:nvSpPr>
          <p:cNvPr id="3" name="Content Placeholder 2">
            <a:extLst>
              <a:ext uri="{FF2B5EF4-FFF2-40B4-BE49-F238E27FC236}">
                <a16:creationId xmlns:a16="http://schemas.microsoft.com/office/drawing/2014/main" id="{99737596-9D4D-B5A4-1FD7-8D30B90400DC}"/>
              </a:ext>
            </a:extLst>
          </p:cNvPr>
          <p:cNvSpPr>
            <a:spLocks noGrp="1"/>
          </p:cNvSpPr>
          <p:nvPr>
            <p:ph idx="1"/>
          </p:nvPr>
        </p:nvSpPr>
        <p:spPr/>
        <p:txBody>
          <a:bodyPr>
            <a:normAutofit/>
          </a:bodyPr>
          <a:lstStyle/>
          <a:p>
            <a:pPr marL="0" indent="0">
              <a:buNone/>
            </a:pPr>
            <a:r>
              <a:rPr lang="en-US" sz="4000" dirty="0"/>
              <a:t>But we were gentle among you, like a nursing mother taking care of her own children.</a:t>
            </a:r>
          </a:p>
        </p:txBody>
      </p:sp>
    </p:spTree>
    <p:extLst>
      <p:ext uri="{BB962C8B-B14F-4D97-AF65-F5344CB8AC3E}">
        <p14:creationId xmlns:p14="http://schemas.microsoft.com/office/powerpoint/2010/main" val="2932428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F0119-320A-FD3F-C4DB-252A309097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3C3A51-F8AE-9EEC-BC4B-824E477C2BE7}"/>
              </a:ext>
            </a:extLst>
          </p:cNvPr>
          <p:cNvSpPr>
            <a:spLocks noGrp="1"/>
          </p:cNvSpPr>
          <p:nvPr>
            <p:ph type="title"/>
          </p:nvPr>
        </p:nvSpPr>
        <p:spPr/>
        <p:txBody>
          <a:bodyPr>
            <a:normAutofit/>
          </a:bodyPr>
          <a:lstStyle/>
          <a:p>
            <a:r>
              <a:rPr lang="en-US" sz="4400" dirty="0"/>
              <a:t>1 Thessalonians 2:8</a:t>
            </a:r>
          </a:p>
        </p:txBody>
      </p:sp>
      <p:sp>
        <p:nvSpPr>
          <p:cNvPr id="3" name="Content Placeholder 2">
            <a:extLst>
              <a:ext uri="{FF2B5EF4-FFF2-40B4-BE49-F238E27FC236}">
                <a16:creationId xmlns:a16="http://schemas.microsoft.com/office/drawing/2014/main" id="{77420A92-D09F-CD39-1A0A-A5AD7A6205F8}"/>
              </a:ext>
            </a:extLst>
          </p:cNvPr>
          <p:cNvSpPr>
            <a:spLocks noGrp="1"/>
          </p:cNvSpPr>
          <p:nvPr>
            <p:ph idx="1"/>
          </p:nvPr>
        </p:nvSpPr>
        <p:spPr/>
        <p:txBody>
          <a:bodyPr>
            <a:normAutofit/>
          </a:bodyPr>
          <a:lstStyle/>
          <a:p>
            <a:pPr marL="0" indent="0">
              <a:buNone/>
            </a:pPr>
            <a:r>
              <a:rPr lang="en-US" sz="4000" dirty="0"/>
              <a:t>So, being affectionately desirous of you, we were ready to share with you not only the gospel of God but also our own selves, because you had become very dear to us.</a:t>
            </a:r>
          </a:p>
        </p:txBody>
      </p:sp>
    </p:spTree>
    <p:extLst>
      <p:ext uri="{BB962C8B-B14F-4D97-AF65-F5344CB8AC3E}">
        <p14:creationId xmlns:p14="http://schemas.microsoft.com/office/powerpoint/2010/main" val="473701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A4148-4AED-CA29-63BB-1AD01058BD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66AE60-55BC-A21F-48D4-DA9E218DD87E}"/>
              </a:ext>
            </a:extLst>
          </p:cNvPr>
          <p:cNvSpPr>
            <a:spLocks noGrp="1"/>
          </p:cNvSpPr>
          <p:nvPr>
            <p:ph type="title"/>
          </p:nvPr>
        </p:nvSpPr>
        <p:spPr/>
        <p:txBody>
          <a:bodyPr>
            <a:normAutofit/>
          </a:bodyPr>
          <a:lstStyle/>
          <a:p>
            <a:r>
              <a:rPr lang="en-US" sz="4400" dirty="0"/>
              <a:t>1 Thessalonians 2:9</a:t>
            </a:r>
          </a:p>
        </p:txBody>
      </p:sp>
      <p:sp>
        <p:nvSpPr>
          <p:cNvPr id="3" name="Content Placeholder 2">
            <a:extLst>
              <a:ext uri="{FF2B5EF4-FFF2-40B4-BE49-F238E27FC236}">
                <a16:creationId xmlns:a16="http://schemas.microsoft.com/office/drawing/2014/main" id="{5689DBCC-8D1B-71A6-F9B9-2E0AAA0F72E8}"/>
              </a:ext>
            </a:extLst>
          </p:cNvPr>
          <p:cNvSpPr>
            <a:spLocks noGrp="1"/>
          </p:cNvSpPr>
          <p:nvPr>
            <p:ph idx="1"/>
          </p:nvPr>
        </p:nvSpPr>
        <p:spPr/>
        <p:txBody>
          <a:bodyPr>
            <a:normAutofit/>
          </a:bodyPr>
          <a:lstStyle/>
          <a:p>
            <a:pPr marL="0" indent="0">
              <a:buNone/>
            </a:pPr>
            <a:r>
              <a:rPr lang="en-US" sz="4000" dirty="0"/>
              <a:t>For you remember, brothers, our labor and toil: we worked night and day, that we might not be a burden to any of you, while we proclaimed to you the gospel of God. </a:t>
            </a:r>
          </a:p>
        </p:txBody>
      </p:sp>
    </p:spTree>
    <p:extLst>
      <p:ext uri="{BB962C8B-B14F-4D97-AF65-F5344CB8AC3E}">
        <p14:creationId xmlns:p14="http://schemas.microsoft.com/office/powerpoint/2010/main" val="600103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905EB-6C38-1B14-77F9-96353ECA4D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36408-FF5E-90D2-9809-F05F651EF199}"/>
              </a:ext>
            </a:extLst>
          </p:cNvPr>
          <p:cNvSpPr>
            <a:spLocks noGrp="1"/>
          </p:cNvSpPr>
          <p:nvPr>
            <p:ph type="title"/>
          </p:nvPr>
        </p:nvSpPr>
        <p:spPr/>
        <p:txBody>
          <a:bodyPr>
            <a:normAutofit/>
          </a:bodyPr>
          <a:lstStyle/>
          <a:p>
            <a:r>
              <a:rPr lang="en-US" sz="4400" dirty="0"/>
              <a:t>1 Thessalonians 2:10</a:t>
            </a:r>
          </a:p>
        </p:txBody>
      </p:sp>
      <p:sp>
        <p:nvSpPr>
          <p:cNvPr id="3" name="Content Placeholder 2">
            <a:extLst>
              <a:ext uri="{FF2B5EF4-FFF2-40B4-BE49-F238E27FC236}">
                <a16:creationId xmlns:a16="http://schemas.microsoft.com/office/drawing/2014/main" id="{648AF53C-AE27-CB2B-C8A6-ABB503E49DD4}"/>
              </a:ext>
            </a:extLst>
          </p:cNvPr>
          <p:cNvSpPr>
            <a:spLocks noGrp="1"/>
          </p:cNvSpPr>
          <p:nvPr>
            <p:ph idx="1"/>
          </p:nvPr>
        </p:nvSpPr>
        <p:spPr/>
        <p:txBody>
          <a:bodyPr>
            <a:normAutofit/>
          </a:bodyPr>
          <a:lstStyle/>
          <a:p>
            <a:pPr marL="0" indent="0">
              <a:buNone/>
            </a:pPr>
            <a:r>
              <a:rPr lang="en-US" sz="4000" dirty="0"/>
              <a:t>You are witnesses, and God also, how holy and righteous and blameless was our conduct toward you believers. </a:t>
            </a:r>
          </a:p>
        </p:txBody>
      </p:sp>
    </p:spTree>
    <p:extLst>
      <p:ext uri="{BB962C8B-B14F-4D97-AF65-F5344CB8AC3E}">
        <p14:creationId xmlns:p14="http://schemas.microsoft.com/office/powerpoint/2010/main" val="12999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34BF0-235A-095C-FFDC-A8571AE83A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1224C2-0EDB-990D-07CB-B554137D418B}"/>
              </a:ext>
            </a:extLst>
          </p:cNvPr>
          <p:cNvSpPr>
            <a:spLocks noGrp="1"/>
          </p:cNvSpPr>
          <p:nvPr>
            <p:ph type="title"/>
          </p:nvPr>
        </p:nvSpPr>
        <p:spPr/>
        <p:txBody>
          <a:bodyPr>
            <a:normAutofit/>
          </a:bodyPr>
          <a:lstStyle/>
          <a:p>
            <a:r>
              <a:rPr lang="en-US" sz="4400" dirty="0"/>
              <a:t>1 Thessalonians 2:11-12</a:t>
            </a:r>
          </a:p>
        </p:txBody>
      </p:sp>
      <p:sp>
        <p:nvSpPr>
          <p:cNvPr id="3" name="Content Placeholder 2">
            <a:extLst>
              <a:ext uri="{FF2B5EF4-FFF2-40B4-BE49-F238E27FC236}">
                <a16:creationId xmlns:a16="http://schemas.microsoft.com/office/drawing/2014/main" id="{A594F522-4223-09A8-B151-56856F164965}"/>
              </a:ext>
            </a:extLst>
          </p:cNvPr>
          <p:cNvSpPr>
            <a:spLocks noGrp="1"/>
          </p:cNvSpPr>
          <p:nvPr>
            <p:ph idx="1"/>
          </p:nvPr>
        </p:nvSpPr>
        <p:spPr/>
        <p:txBody>
          <a:bodyPr>
            <a:normAutofit/>
          </a:bodyPr>
          <a:lstStyle/>
          <a:p>
            <a:pPr marL="0" indent="0">
              <a:buNone/>
            </a:pPr>
            <a:r>
              <a:rPr lang="en-US" sz="4000" dirty="0"/>
              <a:t>For you know how, like a father with his children,</a:t>
            </a:r>
            <a:r>
              <a:rPr lang="en-US" sz="4000" baseline="30000" dirty="0"/>
              <a:t> </a:t>
            </a:r>
            <a:r>
              <a:rPr lang="en-US" sz="4000" dirty="0"/>
              <a:t>we exhorted each one of you and encouraged you and charged you to walk in a manner worthy of God, who calls you into his own kingdom and glory.</a:t>
            </a:r>
          </a:p>
        </p:txBody>
      </p:sp>
    </p:spTree>
    <p:extLst>
      <p:ext uri="{BB962C8B-B14F-4D97-AF65-F5344CB8AC3E}">
        <p14:creationId xmlns:p14="http://schemas.microsoft.com/office/powerpoint/2010/main" val="281603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AB1AC-3496-ADBD-08D8-B6E04BE2F511}"/>
              </a:ext>
            </a:extLst>
          </p:cNvPr>
          <p:cNvSpPr>
            <a:spLocks noGrp="1"/>
          </p:cNvSpPr>
          <p:nvPr>
            <p:ph type="title"/>
          </p:nvPr>
        </p:nvSpPr>
        <p:spPr>
          <a:xfrm>
            <a:off x="628650" y="304271"/>
            <a:ext cx="7886700" cy="5109940"/>
          </a:xfrm>
        </p:spPr>
        <p:txBody>
          <a:bodyPr>
            <a:normAutofit/>
          </a:bodyPr>
          <a:lstStyle/>
          <a:p>
            <a:pPr algn="ctr"/>
            <a:r>
              <a:rPr lang="en-US" sz="6000" dirty="0"/>
              <a:t>Proclaim the Gospel with Boldness</a:t>
            </a:r>
            <a:br>
              <a:rPr lang="en-US" sz="6000" dirty="0"/>
            </a:br>
            <a:r>
              <a:rPr lang="en-US" sz="6000" dirty="0"/>
              <a:t>(1-2)</a:t>
            </a:r>
          </a:p>
        </p:txBody>
      </p:sp>
    </p:spTree>
    <p:extLst>
      <p:ext uri="{BB962C8B-B14F-4D97-AF65-F5344CB8AC3E}">
        <p14:creationId xmlns:p14="http://schemas.microsoft.com/office/powerpoint/2010/main" val="779651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8D842-9314-F9E4-097E-3656D675642A}"/>
              </a:ext>
            </a:extLst>
          </p:cNvPr>
          <p:cNvSpPr>
            <a:spLocks noGrp="1"/>
          </p:cNvSpPr>
          <p:nvPr>
            <p:ph type="title"/>
          </p:nvPr>
        </p:nvSpPr>
        <p:spPr/>
        <p:txBody>
          <a:bodyPr>
            <a:normAutofit/>
          </a:bodyPr>
          <a:lstStyle/>
          <a:p>
            <a:r>
              <a:rPr lang="en-US" sz="5400" dirty="0"/>
              <a:t>Boldness is NOT</a:t>
            </a:r>
          </a:p>
        </p:txBody>
      </p:sp>
      <p:sp>
        <p:nvSpPr>
          <p:cNvPr id="3" name="Content Placeholder 2">
            <a:extLst>
              <a:ext uri="{FF2B5EF4-FFF2-40B4-BE49-F238E27FC236}">
                <a16:creationId xmlns:a16="http://schemas.microsoft.com/office/drawing/2014/main" id="{FF952FD0-51F3-F93A-7BF0-07DF27EE2E38}"/>
              </a:ext>
            </a:extLst>
          </p:cNvPr>
          <p:cNvSpPr>
            <a:spLocks noGrp="1"/>
          </p:cNvSpPr>
          <p:nvPr>
            <p:ph idx="1"/>
          </p:nvPr>
        </p:nvSpPr>
        <p:spPr/>
        <p:txBody>
          <a:bodyPr>
            <a:normAutofit/>
          </a:bodyPr>
          <a:lstStyle/>
          <a:p>
            <a:pPr marL="457200" indent="-457200">
              <a:lnSpc>
                <a:spcPct val="100000"/>
              </a:lnSpc>
              <a:buFont typeface="+mj-lt"/>
              <a:buAutoNum type="arabicPeriod"/>
            </a:pPr>
            <a:r>
              <a:rPr lang="en-US" sz="4800" dirty="0"/>
              <a:t>Rude</a:t>
            </a:r>
          </a:p>
          <a:p>
            <a:pPr marL="457200" indent="-457200">
              <a:lnSpc>
                <a:spcPct val="100000"/>
              </a:lnSpc>
              <a:buFont typeface="+mj-lt"/>
              <a:buAutoNum type="arabicPeriod"/>
            </a:pPr>
            <a:r>
              <a:rPr lang="en-US" sz="4800" dirty="0"/>
              <a:t>Rash</a:t>
            </a:r>
          </a:p>
          <a:p>
            <a:pPr marL="457200" indent="-457200">
              <a:lnSpc>
                <a:spcPct val="100000"/>
              </a:lnSpc>
              <a:buFont typeface="+mj-lt"/>
              <a:buAutoNum type="arabicPeriod"/>
            </a:pPr>
            <a:r>
              <a:rPr lang="en-US" sz="4800" dirty="0"/>
              <a:t>Loud</a:t>
            </a:r>
          </a:p>
          <a:p>
            <a:pPr marL="457200" indent="-457200">
              <a:lnSpc>
                <a:spcPct val="100000"/>
              </a:lnSpc>
              <a:buFont typeface="+mj-lt"/>
              <a:buAutoNum type="arabicPeriod"/>
            </a:pPr>
            <a:r>
              <a:rPr lang="en-US" sz="4800" dirty="0"/>
              <a:t>Nagging</a:t>
            </a:r>
          </a:p>
        </p:txBody>
      </p:sp>
    </p:spTree>
    <p:extLst>
      <p:ext uri="{BB962C8B-B14F-4D97-AF65-F5344CB8AC3E}">
        <p14:creationId xmlns:p14="http://schemas.microsoft.com/office/powerpoint/2010/main" val="887756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BD17A-218B-30E7-93D3-9FB47A1428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7DAB59-E9F1-68CE-3851-47B0C2224EAF}"/>
              </a:ext>
            </a:extLst>
          </p:cNvPr>
          <p:cNvSpPr>
            <a:spLocks noGrp="1"/>
          </p:cNvSpPr>
          <p:nvPr>
            <p:ph type="title"/>
          </p:nvPr>
        </p:nvSpPr>
        <p:spPr>
          <a:xfrm>
            <a:off x="628650" y="304271"/>
            <a:ext cx="7886700" cy="5109940"/>
          </a:xfrm>
        </p:spPr>
        <p:txBody>
          <a:bodyPr>
            <a:normAutofit/>
          </a:bodyPr>
          <a:lstStyle/>
          <a:p>
            <a:pPr algn="ctr"/>
            <a:r>
              <a:rPr lang="en-US" sz="6000" dirty="0"/>
              <a:t>Wisdom is NOT an excuse for fear</a:t>
            </a:r>
          </a:p>
        </p:txBody>
      </p:sp>
    </p:spTree>
    <p:extLst>
      <p:ext uri="{BB962C8B-B14F-4D97-AF65-F5344CB8AC3E}">
        <p14:creationId xmlns:p14="http://schemas.microsoft.com/office/powerpoint/2010/main" val="1290495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20C27-620C-48D6-628C-FC68CCFDF6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63501F-35DE-5329-B9E8-B6CDCD2D7FEE}"/>
              </a:ext>
            </a:extLst>
          </p:cNvPr>
          <p:cNvSpPr>
            <a:spLocks noGrp="1"/>
          </p:cNvSpPr>
          <p:nvPr>
            <p:ph type="title"/>
          </p:nvPr>
        </p:nvSpPr>
        <p:spPr>
          <a:xfrm>
            <a:off x="628650" y="304271"/>
            <a:ext cx="7886700" cy="5109940"/>
          </a:xfrm>
        </p:spPr>
        <p:txBody>
          <a:bodyPr>
            <a:normAutofit/>
          </a:bodyPr>
          <a:lstStyle/>
          <a:p>
            <a:pPr algn="ctr"/>
            <a:r>
              <a:rPr lang="en-US" sz="6000" dirty="0"/>
              <a:t>Proclaim the Gospel to Please God</a:t>
            </a:r>
            <a:br>
              <a:rPr lang="en-US" sz="6000" dirty="0"/>
            </a:br>
            <a:r>
              <a:rPr lang="en-US" sz="6000" dirty="0"/>
              <a:t>(3-6)</a:t>
            </a:r>
          </a:p>
        </p:txBody>
      </p:sp>
    </p:spTree>
    <p:extLst>
      <p:ext uri="{BB962C8B-B14F-4D97-AF65-F5344CB8AC3E}">
        <p14:creationId xmlns:p14="http://schemas.microsoft.com/office/powerpoint/2010/main" val="1478249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7F3FE-A074-6FB8-2A1D-28E8B7A75D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4C01CF-AA27-292E-C3E3-80AAC89CEB78}"/>
              </a:ext>
            </a:extLst>
          </p:cNvPr>
          <p:cNvSpPr>
            <a:spLocks noGrp="1"/>
          </p:cNvSpPr>
          <p:nvPr>
            <p:ph type="title"/>
          </p:nvPr>
        </p:nvSpPr>
        <p:spPr>
          <a:xfrm>
            <a:off x="628650" y="304271"/>
            <a:ext cx="7886700" cy="5109940"/>
          </a:xfrm>
        </p:spPr>
        <p:txBody>
          <a:bodyPr>
            <a:normAutofit/>
          </a:bodyPr>
          <a:lstStyle/>
          <a:p>
            <a:pPr algn="ctr"/>
            <a:r>
              <a:rPr lang="en-US" sz="6000" dirty="0"/>
              <a:t>Proclaim the Gospel with the Gentleness of a Nursing Mother</a:t>
            </a:r>
            <a:br>
              <a:rPr lang="en-US" sz="6000" dirty="0"/>
            </a:br>
            <a:r>
              <a:rPr lang="en-US" sz="6000" dirty="0"/>
              <a:t>(7-10)</a:t>
            </a:r>
          </a:p>
        </p:txBody>
      </p:sp>
    </p:spTree>
    <p:extLst>
      <p:ext uri="{BB962C8B-B14F-4D97-AF65-F5344CB8AC3E}">
        <p14:creationId xmlns:p14="http://schemas.microsoft.com/office/powerpoint/2010/main" val="288779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B166D-FE05-D05A-675F-42269740E414}"/>
              </a:ext>
            </a:extLst>
          </p:cNvPr>
          <p:cNvSpPr>
            <a:spLocks noGrp="1"/>
          </p:cNvSpPr>
          <p:nvPr>
            <p:ph type="title"/>
          </p:nvPr>
        </p:nvSpPr>
        <p:spPr/>
        <p:txBody>
          <a:bodyPr>
            <a:normAutofit/>
          </a:bodyPr>
          <a:lstStyle/>
          <a:p>
            <a:r>
              <a:rPr lang="en-US" sz="4800" dirty="0"/>
              <a:t>2:7 (NIV)</a:t>
            </a:r>
          </a:p>
        </p:txBody>
      </p:sp>
      <p:sp>
        <p:nvSpPr>
          <p:cNvPr id="3" name="Content Placeholder 2">
            <a:extLst>
              <a:ext uri="{FF2B5EF4-FFF2-40B4-BE49-F238E27FC236}">
                <a16:creationId xmlns:a16="http://schemas.microsoft.com/office/drawing/2014/main" id="{9A0A7450-2CC2-A88D-D8EC-38520AA50FD9}"/>
              </a:ext>
            </a:extLst>
          </p:cNvPr>
          <p:cNvSpPr>
            <a:spLocks noGrp="1"/>
          </p:cNvSpPr>
          <p:nvPr>
            <p:ph idx="1"/>
          </p:nvPr>
        </p:nvSpPr>
        <p:spPr/>
        <p:txBody>
          <a:bodyPr>
            <a:normAutofit/>
          </a:bodyPr>
          <a:lstStyle/>
          <a:p>
            <a:pPr marL="0" indent="0">
              <a:buNone/>
            </a:pPr>
            <a:r>
              <a:rPr lang="en-US" sz="4400" dirty="0">
                <a:effectLst/>
                <a:latin typeface="Times New Roman" panose="02020603050405020304" pitchFamily="18" charset="0"/>
                <a:ea typeface="Calibri" panose="020F0502020204030204" pitchFamily="34" charset="0"/>
              </a:rPr>
              <a:t>“Instead, we were like young children</a:t>
            </a:r>
            <a:r>
              <a:rPr lang="en-US" sz="4400" baseline="30000" dirty="0">
                <a:effectLst/>
                <a:latin typeface="Times New Roman" panose="02020603050405020304" pitchFamily="18" charset="0"/>
                <a:ea typeface="Calibri" panose="020F0502020204030204" pitchFamily="34" charset="0"/>
              </a:rPr>
              <a:t> </a:t>
            </a:r>
            <a:r>
              <a:rPr lang="en-US" sz="4400" dirty="0">
                <a:effectLst/>
                <a:latin typeface="Times New Roman" panose="02020603050405020304" pitchFamily="18" charset="0"/>
                <a:ea typeface="Calibri" panose="020F0502020204030204" pitchFamily="34" charset="0"/>
              </a:rPr>
              <a:t>among you. Just as a nursing mother cares for her children…”</a:t>
            </a:r>
            <a:endParaRPr lang="en-US" sz="4800" dirty="0"/>
          </a:p>
        </p:txBody>
      </p:sp>
    </p:spTree>
    <p:extLst>
      <p:ext uri="{BB962C8B-B14F-4D97-AF65-F5344CB8AC3E}">
        <p14:creationId xmlns:p14="http://schemas.microsoft.com/office/powerpoint/2010/main" val="1468533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53E11-799A-9BB6-AEB5-9E42EEE3E8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3F0640-4D3E-E39E-C622-86437C0C282F}"/>
              </a:ext>
            </a:extLst>
          </p:cNvPr>
          <p:cNvSpPr>
            <a:spLocks noGrp="1"/>
          </p:cNvSpPr>
          <p:nvPr>
            <p:ph type="title"/>
          </p:nvPr>
        </p:nvSpPr>
        <p:spPr>
          <a:xfrm>
            <a:off x="628650" y="304271"/>
            <a:ext cx="7886700" cy="5109940"/>
          </a:xfrm>
        </p:spPr>
        <p:txBody>
          <a:bodyPr>
            <a:normAutofit/>
          </a:bodyPr>
          <a:lstStyle/>
          <a:p>
            <a:pPr algn="ctr"/>
            <a:r>
              <a:rPr lang="en-US" sz="6000" dirty="0"/>
              <a:t>Proclaim the Gospel with the Gentleness of a Nursing Mother</a:t>
            </a:r>
            <a:br>
              <a:rPr lang="en-US" sz="6000" dirty="0"/>
            </a:br>
            <a:r>
              <a:rPr lang="en-US" sz="6000" dirty="0"/>
              <a:t>(7-10)</a:t>
            </a:r>
          </a:p>
        </p:txBody>
      </p:sp>
    </p:spTree>
    <p:extLst>
      <p:ext uri="{BB962C8B-B14F-4D97-AF65-F5344CB8AC3E}">
        <p14:creationId xmlns:p14="http://schemas.microsoft.com/office/powerpoint/2010/main" val="3962986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25CC9-BA46-2520-4469-8F2BC40E9B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35EFE3-4B6A-758C-9D1F-1AAA4373D1E2}"/>
              </a:ext>
            </a:extLst>
          </p:cNvPr>
          <p:cNvSpPr>
            <a:spLocks noGrp="1"/>
          </p:cNvSpPr>
          <p:nvPr>
            <p:ph type="title"/>
          </p:nvPr>
        </p:nvSpPr>
        <p:spPr>
          <a:xfrm>
            <a:off x="628650" y="304271"/>
            <a:ext cx="7886700" cy="5109940"/>
          </a:xfrm>
        </p:spPr>
        <p:txBody>
          <a:bodyPr>
            <a:normAutofit/>
          </a:bodyPr>
          <a:lstStyle/>
          <a:p>
            <a:pPr algn="ctr"/>
            <a:r>
              <a:rPr lang="en-US" sz="6000" dirty="0"/>
              <a:t>Proclaim the Gospel with the Strength of a Father</a:t>
            </a:r>
            <a:br>
              <a:rPr lang="en-US" sz="6000" dirty="0"/>
            </a:br>
            <a:r>
              <a:rPr lang="en-US" sz="6000" dirty="0"/>
              <a:t>(11-12)</a:t>
            </a:r>
          </a:p>
        </p:txBody>
      </p:sp>
    </p:spTree>
    <p:extLst>
      <p:ext uri="{BB962C8B-B14F-4D97-AF65-F5344CB8AC3E}">
        <p14:creationId xmlns:p14="http://schemas.microsoft.com/office/powerpoint/2010/main" val="1127282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7A330-0F22-3230-A64F-EBF7379F7419}"/>
              </a:ext>
            </a:extLst>
          </p:cNvPr>
          <p:cNvSpPr>
            <a:spLocks noGrp="1"/>
          </p:cNvSpPr>
          <p:nvPr>
            <p:ph type="title"/>
          </p:nvPr>
        </p:nvSpPr>
        <p:spPr/>
        <p:txBody>
          <a:bodyPr>
            <a:normAutofit/>
          </a:bodyPr>
          <a:lstStyle/>
          <a:p>
            <a:r>
              <a:rPr lang="en-US" sz="4800" dirty="0"/>
              <a:t>Paul’s Conduct</a:t>
            </a:r>
          </a:p>
        </p:txBody>
      </p:sp>
      <p:sp>
        <p:nvSpPr>
          <p:cNvPr id="3" name="Content Placeholder 2">
            <a:extLst>
              <a:ext uri="{FF2B5EF4-FFF2-40B4-BE49-F238E27FC236}">
                <a16:creationId xmlns:a16="http://schemas.microsoft.com/office/drawing/2014/main" id="{7986A1E1-F3EA-5E54-C442-4225FCA94301}"/>
              </a:ext>
            </a:extLst>
          </p:cNvPr>
          <p:cNvSpPr>
            <a:spLocks noGrp="1"/>
          </p:cNvSpPr>
          <p:nvPr>
            <p:ph idx="1"/>
          </p:nvPr>
        </p:nvSpPr>
        <p:spPr/>
        <p:txBody>
          <a:bodyPr>
            <a:normAutofit/>
          </a:bodyPr>
          <a:lstStyle/>
          <a:p>
            <a:pPr marL="457200" indent="-457200">
              <a:lnSpc>
                <a:spcPct val="150000"/>
              </a:lnSpc>
              <a:buFont typeface="+mj-lt"/>
              <a:buAutoNum type="arabicPeriod"/>
            </a:pPr>
            <a:r>
              <a:rPr lang="en-US" sz="4400" dirty="0"/>
              <a:t>Holy</a:t>
            </a:r>
          </a:p>
          <a:p>
            <a:pPr marL="457200" indent="-457200">
              <a:lnSpc>
                <a:spcPct val="150000"/>
              </a:lnSpc>
              <a:buFont typeface="+mj-lt"/>
              <a:buAutoNum type="arabicPeriod"/>
            </a:pPr>
            <a:r>
              <a:rPr lang="en-US" sz="4400" dirty="0"/>
              <a:t>Righteous</a:t>
            </a:r>
          </a:p>
          <a:p>
            <a:pPr marL="457200" indent="-457200">
              <a:lnSpc>
                <a:spcPct val="150000"/>
              </a:lnSpc>
              <a:buFont typeface="+mj-lt"/>
              <a:buAutoNum type="arabicPeriod"/>
            </a:pPr>
            <a:r>
              <a:rPr lang="en-US" sz="4400" dirty="0"/>
              <a:t>Blameless</a:t>
            </a:r>
          </a:p>
        </p:txBody>
      </p:sp>
    </p:spTree>
    <p:extLst>
      <p:ext uri="{BB962C8B-B14F-4D97-AF65-F5344CB8AC3E}">
        <p14:creationId xmlns:p14="http://schemas.microsoft.com/office/powerpoint/2010/main" val="4180903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2342E-99AF-8339-0B17-BF5C95E6A7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6A6E1E-2A42-A341-7749-5C639ACDE15E}"/>
              </a:ext>
            </a:extLst>
          </p:cNvPr>
          <p:cNvSpPr>
            <a:spLocks noGrp="1"/>
          </p:cNvSpPr>
          <p:nvPr>
            <p:ph type="title"/>
          </p:nvPr>
        </p:nvSpPr>
        <p:spPr/>
        <p:txBody>
          <a:bodyPr>
            <a:normAutofit/>
          </a:bodyPr>
          <a:lstStyle/>
          <a:p>
            <a:r>
              <a:rPr lang="en-US" sz="4800" dirty="0"/>
              <a:t>Paul’s Speech</a:t>
            </a:r>
          </a:p>
        </p:txBody>
      </p:sp>
      <p:sp>
        <p:nvSpPr>
          <p:cNvPr id="3" name="Content Placeholder 2">
            <a:extLst>
              <a:ext uri="{FF2B5EF4-FFF2-40B4-BE49-F238E27FC236}">
                <a16:creationId xmlns:a16="http://schemas.microsoft.com/office/drawing/2014/main" id="{3B98FF02-E281-9362-DBA5-1A42238676BC}"/>
              </a:ext>
            </a:extLst>
          </p:cNvPr>
          <p:cNvSpPr>
            <a:spLocks noGrp="1"/>
          </p:cNvSpPr>
          <p:nvPr>
            <p:ph idx="1"/>
          </p:nvPr>
        </p:nvSpPr>
        <p:spPr/>
        <p:txBody>
          <a:bodyPr>
            <a:normAutofit/>
          </a:bodyPr>
          <a:lstStyle/>
          <a:p>
            <a:pPr marL="457200" indent="-457200">
              <a:lnSpc>
                <a:spcPct val="150000"/>
              </a:lnSpc>
              <a:buFont typeface="+mj-lt"/>
              <a:buAutoNum type="arabicPeriod"/>
            </a:pPr>
            <a:r>
              <a:rPr lang="en-US" sz="4400" dirty="0"/>
              <a:t>Exhorting</a:t>
            </a:r>
          </a:p>
          <a:p>
            <a:pPr marL="457200" indent="-457200">
              <a:lnSpc>
                <a:spcPct val="150000"/>
              </a:lnSpc>
              <a:buFont typeface="+mj-lt"/>
              <a:buAutoNum type="arabicPeriod"/>
            </a:pPr>
            <a:r>
              <a:rPr lang="en-US" sz="4400" dirty="0"/>
              <a:t>Encouraging</a:t>
            </a:r>
          </a:p>
          <a:p>
            <a:pPr marL="457200" indent="-457200">
              <a:lnSpc>
                <a:spcPct val="150000"/>
              </a:lnSpc>
              <a:buFont typeface="+mj-lt"/>
              <a:buAutoNum type="arabicPeriod"/>
            </a:pPr>
            <a:r>
              <a:rPr lang="en-US" sz="4400" dirty="0"/>
              <a:t>Charging</a:t>
            </a:r>
          </a:p>
        </p:txBody>
      </p:sp>
    </p:spTree>
    <p:extLst>
      <p:ext uri="{BB962C8B-B14F-4D97-AF65-F5344CB8AC3E}">
        <p14:creationId xmlns:p14="http://schemas.microsoft.com/office/powerpoint/2010/main" val="629495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4D69A-BCDD-761E-8477-12A04A1571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8BA663-060D-94DE-5F71-3260732837E6}"/>
              </a:ext>
            </a:extLst>
          </p:cNvPr>
          <p:cNvSpPr>
            <a:spLocks noGrp="1"/>
          </p:cNvSpPr>
          <p:nvPr>
            <p:ph type="title"/>
          </p:nvPr>
        </p:nvSpPr>
        <p:spPr>
          <a:xfrm>
            <a:off x="628650" y="304271"/>
            <a:ext cx="7886700" cy="5109940"/>
          </a:xfrm>
        </p:spPr>
        <p:txBody>
          <a:bodyPr>
            <a:normAutofit/>
          </a:bodyPr>
          <a:lstStyle/>
          <a:p>
            <a:pPr algn="ctr"/>
            <a:r>
              <a:rPr lang="en-US" sz="6000" dirty="0"/>
              <a:t>Proclaim the Gospel as Messengers of the King</a:t>
            </a:r>
            <a:br>
              <a:rPr lang="en-US" sz="6000" dirty="0"/>
            </a:br>
            <a:r>
              <a:rPr lang="en-US" sz="6000" dirty="0"/>
              <a:t>(12)</a:t>
            </a:r>
          </a:p>
        </p:txBody>
      </p:sp>
    </p:spTree>
    <p:extLst>
      <p:ext uri="{BB962C8B-B14F-4D97-AF65-F5344CB8AC3E}">
        <p14:creationId xmlns:p14="http://schemas.microsoft.com/office/powerpoint/2010/main" val="841306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4ADD1-7839-792E-9D4F-64A00E13CE61}"/>
              </a:ext>
            </a:extLst>
          </p:cNvPr>
          <p:cNvSpPr>
            <a:spLocks noGrp="1"/>
          </p:cNvSpPr>
          <p:nvPr>
            <p:ph type="title"/>
          </p:nvPr>
        </p:nvSpPr>
        <p:spPr/>
        <p:txBody>
          <a:bodyPr>
            <a:normAutofit/>
          </a:bodyPr>
          <a:lstStyle/>
          <a:p>
            <a:r>
              <a:rPr lang="en-US" sz="4800" dirty="0"/>
              <a:t>1 Corinthians 9:27</a:t>
            </a:r>
          </a:p>
        </p:txBody>
      </p:sp>
      <p:sp>
        <p:nvSpPr>
          <p:cNvPr id="3" name="Content Placeholder 2">
            <a:extLst>
              <a:ext uri="{FF2B5EF4-FFF2-40B4-BE49-F238E27FC236}">
                <a16:creationId xmlns:a16="http://schemas.microsoft.com/office/drawing/2014/main" id="{84A3F893-CFFF-08CA-E0CA-46463DE40A3E}"/>
              </a:ext>
            </a:extLst>
          </p:cNvPr>
          <p:cNvSpPr>
            <a:spLocks noGrp="1"/>
          </p:cNvSpPr>
          <p:nvPr>
            <p:ph idx="1"/>
          </p:nvPr>
        </p:nvSpPr>
        <p:spPr/>
        <p:txBody>
          <a:bodyPr>
            <a:normAutofit/>
          </a:bodyPr>
          <a:lstStyle/>
          <a:p>
            <a:pPr marL="0" indent="0">
              <a:buNone/>
            </a:pPr>
            <a:r>
              <a:rPr lang="en-US" sz="4400" kern="100" dirty="0">
                <a:effectLst/>
                <a:latin typeface="Times New Roman" panose="02020603050405020304" pitchFamily="18" charset="0"/>
                <a:ea typeface="Calibri" panose="020F0502020204030204" pitchFamily="34" charset="0"/>
              </a:rPr>
              <a:t>“But I discipline my body and keep it under control, lest after preaching to others I myself should be disqualified.”</a:t>
            </a:r>
          </a:p>
        </p:txBody>
      </p:sp>
    </p:spTree>
    <p:extLst>
      <p:ext uri="{BB962C8B-B14F-4D97-AF65-F5344CB8AC3E}">
        <p14:creationId xmlns:p14="http://schemas.microsoft.com/office/powerpoint/2010/main" val="31457603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99</TotalTime>
  <Words>492</Words>
  <Application>Microsoft Office PowerPoint</Application>
  <PresentationFormat>On-screen Show (16:10)</PresentationFormat>
  <Paragraphs>44</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Times New Roman</vt:lpstr>
      <vt:lpstr>Office Theme</vt:lpstr>
      <vt:lpstr>1 Thessalonians 2:1-12</vt:lpstr>
      <vt:lpstr>1 Thessalonians 2:1</vt:lpstr>
      <vt:lpstr>1 Thessalonians 2:2</vt:lpstr>
      <vt:lpstr>1 Thessalonians 2:3-4</vt:lpstr>
      <vt:lpstr>1 Thessalonians 2:5-6</vt:lpstr>
      <vt:lpstr>1 Thessalonians 2:7</vt:lpstr>
      <vt:lpstr>1 Thessalonians 2:8</vt:lpstr>
      <vt:lpstr>1 Thessalonians 2:9</vt:lpstr>
      <vt:lpstr>1 Thessalonians 2:10</vt:lpstr>
      <vt:lpstr>1 Thessalonians 2:11-12</vt:lpstr>
      <vt:lpstr>Proclaim the Gospel with Boldness (1-2)</vt:lpstr>
      <vt:lpstr>Boldness is NOT</vt:lpstr>
      <vt:lpstr>Wisdom is NOT an excuse for fear</vt:lpstr>
      <vt:lpstr>Proclaim the Gospel to Please God (3-6)</vt:lpstr>
      <vt:lpstr>Proclaim the Gospel with the Gentleness of a Nursing Mother (7-10)</vt:lpstr>
      <vt:lpstr>2:7 (NIV)</vt:lpstr>
      <vt:lpstr>Proclaim the Gospel with the Gentleness of a Nursing Mother (7-10)</vt:lpstr>
      <vt:lpstr>Proclaim the Gospel with the Strength of a Father (11-12)</vt:lpstr>
      <vt:lpstr>Paul’s Conduct</vt:lpstr>
      <vt:lpstr>Paul’s Speech</vt:lpstr>
      <vt:lpstr>Proclaim the Gospel as Messengers of the King (12)</vt:lpstr>
      <vt:lpstr>1 Corinthians 9:27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2</cp:revision>
  <dcterms:created xsi:type="dcterms:W3CDTF">2025-01-05T20:01:49Z</dcterms:created>
  <dcterms:modified xsi:type="dcterms:W3CDTF">2025-01-05T21:41:36Z</dcterms:modified>
</cp:coreProperties>
</file>