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4" r:id="rId15"/>
    <p:sldId id="269" r:id="rId16"/>
    <p:sldId id="270" r:id="rId17"/>
    <p:sldId id="271" r:id="rId18"/>
    <p:sldId id="275" r:id="rId19"/>
    <p:sldId id="272" r:id="rId20"/>
    <p:sldId id="276" r:id="rId21"/>
    <p:sldId id="277" r:id="rId22"/>
    <p:sldId id="273" r:id="rId23"/>
    <p:sldId id="278" r:id="rId24"/>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69" d="100"/>
          <a:sy n="69" d="100"/>
        </p:scale>
        <p:origin x="118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C9BCD1-6A76-4918-86B4-04499CC9CADD}" type="datetimeFigureOut">
              <a:rPr lang="en-US" smtClean="0"/>
              <a:t>12/29/2024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1599403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C9BCD1-6A76-4918-86B4-04499CC9CADD}" type="datetimeFigureOut">
              <a:rPr lang="en-US" smtClean="0"/>
              <a:t>12/29/2024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1307932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C9BCD1-6A76-4918-86B4-04499CC9CADD}" type="datetimeFigureOut">
              <a:rPr lang="en-US" smtClean="0"/>
              <a:t>12/29/2024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31555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C9BCD1-6A76-4918-86B4-04499CC9CADD}" type="datetimeFigureOut">
              <a:rPr lang="en-US" smtClean="0"/>
              <a:t>12/29/2024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246790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C9BCD1-6A76-4918-86B4-04499CC9CADD}" type="datetimeFigureOut">
              <a:rPr lang="en-US" smtClean="0"/>
              <a:t>12/29/2024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4035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C9BCD1-6A76-4918-86B4-04499CC9CADD}" type="datetimeFigureOut">
              <a:rPr lang="en-US" smtClean="0"/>
              <a:t>12/29/2024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3724852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9BCD1-6A76-4918-86B4-04499CC9CADD}" type="datetimeFigureOut">
              <a:rPr lang="en-US" smtClean="0"/>
              <a:t>12/29/2024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1548181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5C9BCD1-6A76-4918-86B4-04499CC9CADD}" type="datetimeFigureOut">
              <a:rPr lang="en-US" smtClean="0"/>
              <a:t>12/29/2024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70211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5C9BCD1-6A76-4918-86B4-04499CC9CADD}" type="datetimeFigureOut">
              <a:rPr lang="en-US" smtClean="0"/>
              <a:t>12/29/2024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2320128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C9BCD1-6A76-4918-86B4-04499CC9CADD}" type="datetimeFigureOut">
              <a:rPr lang="en-US" smtClean="0"/>
              <a:t>12/29/2024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2081685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C9BCD1-6A76-4918-86B4-04499CC9CADD}" type="datetimeFigureOut">
              <a:rPr lang="en-US" smtClean="0"/>
              <a:t>12/29/2024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71B43-0EA5-4677-A4C5-8CEB2844D307}" type="slidenum">
              <a:rPr lang="en-US" smtClean="0"/>
              <a:t>‹#›</a:t>
            </a:fld>
            <a:endParaRPr lang="en-US"/>
          </a:p>
        </p:txBody>
      </p:sp>
    </p:spTree>
    <p:extLst>
      <p:ext uri="{BB962C8B-B14F-4D97-AF65-F5344CB8AC3E}">
        <p14:creationId xmlns:p14="http://schemas.microsoft.com/office/powerpoint/2010/main" val="3423337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65C9BCD1-6A76-4918-86B4-04499CC9CADD}" type="datetimeFigureOut">
              <a:rPr lang="en-US" smtClean="0"/>
              <a:t>12/29/2024</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8C71B43-0EA5-4677-A4C5-8CEB2844D307}" type="slidenum">
              <a:rPr lang="en-US" smtClean="0"/>
              <a:t>‹#›</a:t>
            </a:fld>
            <a:endParaRPr lang="en-US"/>
          </a:p>
        </p:txBody>
      </p:sp>
    </p:spTree>
    <p:extLst>
      <p:ext uri="{BB962C8B-B14F-4D97-AF65-F5344CB8AC3E}">
        <p14:creationId xmlns:p14="http://schemas.microsoft.com/office/powerpoint/2010/main" val="2148500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59FB-C1DA-1151-A791-10502FDCE39C}"/>
              </a:ext>
            </a:extLst>
          </p:cNvPr>
          <p:cNvSpPr>
            <a:spLocks noGrp="1"/>
          </p:cNvSpPr>
          <p:nvPr>
            <p:ph type="ctrTitle"/>
          </p:nvPr>
        </p:nvSpPr>
        <p:spPr/>
        <p:txBody>
          <a:bodyPr>
            <a:normAutofit/>
          </a:bodyPr>
          <a:lstStyle/>
          <a:p>
            <a:r>
              <a:rPr lang="en-US" sz="5400" dirty="0"/>
              <a:t>The Nature of True Conversion</a:t>
            </a:r>
          </a:p>
        </p:txBody>
      </p:sp>
      <p:sp>
        <p:nvSpPr>
          <p:cNvPr id="3" name="Subtitle 2">
            <a:extLst>
              <a:ext uri="{FF2B5EF4-FFF2-40B4-BE49-F238E27FC236}">
                <a16:creationId xmlns:a16="http://schemas.microsoft.com/office/drawing/2014/main" id="{39F36CD8-C137-E283-E899-DCAC493D5844}"/>
              </a:ext>
            </a:extLst>
          </p:cNvPr>
          <p:cNvSpPr>
            <a:spLocks noGrp="1"/>
          </p:cNvSpPr>
          <p:nvPr>
            <p:ph type="subTitle" idx="1"/>
          </p:nvPr>
        </p:nvSpPr>
        <p:spPr/>
        <p:txBody>
          <a:bodyPr>
            <a:normAutofit/>
          </a:bodyPr>
          <a:lstStyle/>
          <a:p>
            <a:r>
              <a:rPr lang="en-US" sz="4400" dirty="0"/>
              <a:t>1 Thessalonians 1</a:t>
            </a:r>
          </a:p>
        </p:txBody>
      </p:sp>
    </p:spTree>
    <p:extLst>
      <p:ext uri="{BB962C8B-B14F-4D97-AF65-F5344CB8AC3E}">
        <p14:creationId xmlns:p14="http://schemas.microsoft.com/office/powerpoint/2010/main" val="3921827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01AE-7D4C-9741-6DBF-F6C865EC25E2}"/>
              </a:ext>
            </a:extLst>
          </p:cNvPr>
          <p:cNvSpPr>
            <a:spLocks noGrp="1"/>
          </p:cNvSpPr>
          <p:nvPr>
            <p:ph type="title"/>
          </p:nvPr>
        </p:nvSpPr>
        <p:spPr/>
        <p:txBody>
          <a:bodyPr>
            <a:normAutofit/>
          </a:bodyPr>
          <a:lstStyle/>
          <a:p>
            <a:r>
              <a:rPr lang="en-US" sz="4400" dirty="0"/>
              <a:t>1 Thessalonians 1:1</a:t>
            </a:r>
          </a:p>
        </p:txBody>
      </p:sp>
      <p:sp>
        <p:nvSpPr>
          <p:cNvPr id="3" name="Content Placeholder 2">
            <a:extLst>
              <a:ext uri="{FF2B5EF4-FFF2-40B4-BE49-F238E27FC236}">
                <a16:creationId xmlns:a16="http://schemas.microsoft.com/office/drawing/2014/main" id="{098CC03D-7DA2-DC3F-8F62-B92330E3B47F}"/>
              </a:ext>
            </a:extLst>
          </p:cNvPr>
          <p:cNvSpPr>
            <a:spLocks noGrp="1"/>
          </p:cNvSpPr>
          <p:nvPr>
            <p:ph idx="1"/>
          </p:nvPr>
        </p:nvSpPr>
        <p:spPr/>
        <p:txBody>
          <a:bodyPr>
            <a:normAutofit/>
          </a:bodyPr>
          <a:lstStyle/>
          <a:p>
            <a:pPr marL="0" indent="0">
              <a:buNone/>
            </a:pPr>
            <a:r>
              <a:rPr lang="en-US" sz="4000" dirty="0"/>
              <a:t>Paul, Silvanus, and Timothy,</a:t>
            </a:r>
          </a:p>
          <a:p>
            <a:pPr marL="0" indent="0">
              <a:buNone/>
            </a:pPr>
            <a:r>
              <a:rPr lang="en-US" sz="4000" dirty="0"/>
              <a:t>To the church of the Thessalonians in God the Father and the Lord Jesus Christ: Grace to you and peace.</a:t>
            </a:r>
          </a:p>
        </p:txBody>
      </p:sp>
    </p:spTree>
    <p:extLst>
      <p:ext uri="{BB962C8B-B14F-4D97-AF65-F5344CB8AC3E}">
        <p14:creationId xmlns:p14="http://schemas.microsoft.com/office/powerpoint/2010/main" val="2676623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31441-7D47-8FF4-3024-CB499F556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C424D-D026-C43B-849C-777FE7845645}"/>
              </a:ext>
            </a:extLst>
          </p:cNvPr>
          <p:cNvSpPr>
            <a:spLocks noGrp="1"/>
          </p:cNvSpPr>
          <p:nvPr>
            <p:ph type="title"/>
          </p:nvPr>
        </p:nvSpPr>
        <p:spPr/>
        <p:txBody>
          <a:bodyPr>
            <a:normAutofit/>
          </a:bodyPr>
          <a:lstStyle/>
          <a:p>
            <a:r>
              <a:rPr lang="en-US" sz="4400" dirty="0"/>
              <a:t>1 Thessalonians 1:2-3</a:t>
            </a:r>
          </a:p>
        </p:txBody>
      </p:sp>
      <p:sp>
        <p:nvSpPr>
          <p:cNvPr id="3" name="Content Placeholder 2">
            <a:extLst>
              <a:ext uri="{FF2B5EF4-FFF2-40B4-BE49-F238E27FC236}">
                <a16:creationId xmlns:a16="http://schemas.microsoft.com/office/drawing/2014/main" id="{7FFD4FF9-3F4E-8440-FE57-2F8F57F6ADD9}"/>
              </a:ext>
            </a:extLst>
          </p:cNvPr>
          <p:cNvSpPr>
            <a:spLocks noGrp="1"/>
          </p:cNvSpPr>
          <p:nvPr>
            <p:ph idx="1"/>
          </p:nvPr>
        </p:nvSpPr>
        <p:spPr/>
        <p:txBody>
          <a:bodyPr>
            <a:normAutofit/>
          </a:bodyPr>
          <a:lstStyle/>
          <a:p>
            <a:pPr marL="0" indent="0">
              <a:buNone/>
            </a:pPr>
            <a:r>
              <a:rPr lang="en-US" sz="4000" dirty="0"/>
              <a:t>We give thanks to God always for all of you, constantly mentioning you in our prayers, remembering before our God and Father your work of faith and labor of love and steadfastness of hope in our Lord Jesus Christ.</a:t>
            </a:r>
          </a:p>
        </p:txBody>
      </p:sp>
    </p:spTree>
    <p:extLst>
      <p:ext uri="{BB962C8B-B14F-4D97-AF65-F5344CB8AC3E}">
        <p14:creationId xmlns:p14="http://schemas.microsoft.com/office/powerpoint/2010/main" val="3998022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A18F4-7327-8731-FADC-8BD03B3C3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21DCB-4C41-E472-C3FD-569932B5CC8B}"/>
              </a:ext>
            </a:extLst>
          </p:cNvPr>
          <p:cNvSpPr>
            <a:spLocks noGrp="1"/>
          </p:cNvSpPr>
          <p:nvPr>
            <p:ph type="title"/>
          </p:nvPr>
        </p:nvSpPr>
        <p:spPr/>
        <p:txBody>
          <a:bodyPr>
            <a:normAutofit/>
          </a:bodyPr>
          <a:lstStyle/>
          <a:p>
            <a:r>
              <a:rPr lang="en-US" sz="4400" dirty="0"/>
              <a:t>1 Thessalonians 1:4</a:t>
            </a:r>
          </a:p>
        </p:txBody>
      </p:sp>
      <p:sp>
        <p:nvSpPr>
          <p:cNvPr id="3" name="Content Placeholder 2">
            <a:extLst>
              <a:ext uri="{FF2B5EF4-FFF2-40B4-BE49-F238E27FC236}">
                <a16:creationId xmlns:a16="http://schemas.microsoft.com/office/drawing/2014/main" id="{0B6B201D-8E92-B965-7060-CAB46669FD45}"/>
              </a:ext>
            </a:extLst>
          </p:cNvPr>
          <p:cNvSpPr>
            <a:spLocks noGrp="1"/>
          </p:cNvSpPr>
          <p:nvPr>
            <p:ph idx="1"/>
          </p:nvPr>
        </p:nvSpPr>
        <p:spPr/>
        <p:txBody>
          <a:bodyPr>
            <a:normAutofit/>
          </a:bodyPr>
          <a:lstStyle/>
          <a:p>
            <a:pPr marL="0" indent="0">
              <a:buNone/>
            </a:pPr>
            <a:r>
              <a:rPr lang="en-US" sz="4000" dirty="0"/>
              <a:t>For we know, brothers loved by God, that he has chosen you,</a:t>
            </a:r>
          </a:p>
        </p:txBody>
      </p:sp>
    </p:spTree>
    <p:extLst>
      <p:ext uri="{BB962C8B-B14F-4D97-AF65-F5344CB8AC3E}">
        <p14:creationId xmlns:p14="http://schemas.microsoft.com/office/powerpoint/2010/main" val="2195583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018B7-BC0D-E8BD-0973-85B4B80C6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482D3-6E1E-540D-00A0-3FB93F3A1813}"/>
              </a:ext>
            </a:extLst>
          </p:cNvPr>
          <p:cNvSpPr>
            <a:spLocks noGrp="1"/>
          </p:cNvSpPr>
          <p:nvPr>
            <p:ph type="title"/>
          </p:nvPr>
        </p:nvSpPr>
        <p:spPr/>
        <p:txBody>
          <a:bodyPr>
            <a:normAutofit/>
          </a:bodyPr>
          <a:lstStyle/>
          <a:p>
            <a:r>
              <a:rPr lang="en-US" sz="4400" dirty="0"/>
              <a:t>1 Thessalonians 1:5</a:t>
            </a:r>
          </a:p>
        </p:txBody>
      </p:sp>
      <p:sp>
        <p:nvSpPr>
          <p:cNvPr id="3" name="Content Placeholder 2">
            <a:extLst>
              <a:ext uri="{FF2B5EF4-FFF2-40B4-BE49-F238E27FC236}">
                <a16:creationId xmlns:a16="http://schemas.microsoft.com/office/drawing/2014/main" id="{0DF440AC-9D77-C678-6E19-181E6278A590}"/>
              </a:ext>
            </a:extLst>
          </p:cNvPr>
          <p:cNvSpPr>
            <a:spLocks noGrp="1"/>
          </p:cNvSpPr>
          <p:nvPr>
            <p:ph idx="1"/>
          </p:nvPr>
        </p:nvSpPr>
        <p:spPr/>
        <p:txBody>
          <a:bodyPr>
            <a:normAutofit/>
          </a:bodyPr>
          <a:lstStyle/>
          <a:p>
            <a:pPr marL="0" indent="0">
              <a:buNone/>
            </a:pPr>
            <a:r>
              <a:rPr lang="en-US" sz="4000" dirty="0"/>
              <a:t>because our gospel came to you not only in word, but also in power and in the Holy Spirit and with full conviction. You know what kind of men we proved to be among you for your sake.</a:t>
            </a:r>
          </a:p>
        </p:txBody>
      </p:sp>
    </p:spTree>
    <p:extLst>
      <p:ext uri="{BB962C8B-B14F-4D97-AF65-F5344CB8AC3E}">
        <p14:creationId xmlns:p14="http://schemas.microsoft.com/office/powerpoint/2010/main" val="2582878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63BE0-6167-50B6-B62A-21F1B388E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15C351-425C-32A9-095A-CB23F0DFDC50}"/>
              </a:ext>
            </a:extLst>
          </p:cNvPr>
          <p:cNvSpPr>
            <a:spLocks noGrp="1"/>
          </p:cNvSpPr>
          <p:nvPr>
            <p:ph type="title"/>
          </p:nvPr>
        </p:nvSpPr>
        <p:spPr/>
        <p:txBody>
          <a:bodyPr>
            <a:normAutofit/>
          </a:bodyPr>
          <a:lstStyle/>
          <a:p>
            <a:r>
              <a:rPr lang="en-US" sz="4400" dirty="0"/>
              <a:t>1 Thessalonians 1:6-7</a:t>
            </a:r>
          </a:p>
        </p:txBody>
      </p:sp>
      <p:sp>
        <p:nvSpPr>
          <p:cNvPr id="3" name="Content Placeholder 2">
            <a:extLst>
              <a:ext uri="{FF2B5EF4-FFF2-40B4-BE49-F238E27FC236}">
                <a16:creationId xmlns:a16="http://schemas.microsoft.com/office/drawing/2014/main" id="{8C40B49C-8241-DC13-AD3B-1266DB598B4D}"/>
              </a:ext>
            </a:extLst>
          </p:cNvPr>
          <p:cNvSpPr>
            <a:spLocks noGrp="1"/>
          </p:cNvSpPr>
          <p:nvPr>
            <p:ph idx="1"/>
          </p:nvPr>
        </p:nvSpPr>
        <p:spPr/>
        <p:txBody>
          <a:bodyPr>
            <a:normAutofit lnSpcReduction="10000"/>
          </a:bodyPr>
          <a:lstStyle/>
          <a:p>
            <a:pPr marL="0" indent="0">
              <a:buNone/>
            </a:pPr>
            <a:r>
              <a:rPr lang="en-US" sz="4000" dirty="0"/>
              <a:t>And you became imitators of us and of the Lord, for you received the word in much affliction, with the joy of the Holy Spirit, so that you became an example to all the believers in Macedonia and in Achaia.</a:t>
            </a:r>
          </a:p>
        </p:txBody>
      </p:sp>
    </p:spTree>
    <p:extLst>
      <p:ext uri="{BB962C8B-B14F-4D97-AF65-F5344CB8AC3E}">
        <p14:creationId xmlns:p14="http://schemas.microsoft.com/office/powerpoint/2010/main" val="349625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53D24-EF96-A518-2206-2926F8DF5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622C06-60B3-FE5F-0527-5CE7990B8BDF}"/>
              </a:ext>
            </a:extLst>
          </p:cNvPr>
          <p:cNvSpPr>
            <a:spLocks noGrp="1"/>
          </p:cNvSpPr>
          <p:nvPr>
            <p:ph type="title"/>
          </p:nvPr>
        </p:nvSpPr>
        <p:spPr/>
        <p:txBody>
          <a:bodyPr>
            <a:normAutofit/>
          </a:bodyPr>
          <a:lstStyle/>
          <a:p>
            <a:r>
              <a:rPr lang="en-US" sz="4400" dirty="0"/>
              <a:t>1 Thessalonians 1:8</a:t>
            </a:r>
          </a:p>
        </p:txBody>
      </p:sp>
      <p:sp>
        <p:nvSpPr>
          <p:cNvPr id="3" name="Content Placeholder 2">
            <a:extLst>
              <a:ext uri="{FF2B5EF4-FFF2-40B4-BE49-F238E27FC236}">
                <a16:creationId xmlns:a16="http://schemas.microsoft.com/office/drawing/2014/main" id="{3698426D-8355-529D-71C6-D49308E857E0}"/>
              </a:ext>
            </a:extLst>
          </p:cNvPr>
          <p:cNvSpPr>
            <a:spLocks noGrp="1"/>
          </p:cNvSpPr>
          <p:nvPr>
            <p:ph idx="1"/>
          </p:nvPr>
        </p:nvSpPr>
        <p:spPr/>
        <p:txBody>
          <a:bodyPr>
            <a:normAutofit/>
          </a:bodyPr>
          <a:lstStyle/>
          <a:p>
            <a:pPr marL="0" indent="0">
              <a:buNone/>
            </a:pPr>
            <a:r>
              <a:rPr lang="en-US" sz="4000" dirty="0"/>
              <a:t>For not only has the word of the Lord sounded forth from you in Macedonia and Achaia, but your faith in God has gone forth everywhere, so that we need not say anything. </a:t>
            </a:r>
          </a:p>
        </p:txBody>
      </p:sp>
    </p:spTree>
    <p:extLst>
      <p:ext uri="{BB962C8B-B14F-4D97-AF65-F5344CB8AC3E}">
        <p14:creationId xmlns:p14="http://schemas.microsoft.com/office/powerpoint/2010/main" val="2925844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6A198-9F1C-5027-B984-70A3302D2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D51E8-77CE-CF52-7C4A-B29CD0AF420F}"/>
              </a:ext>
            </a:extLst>
          </p:cNvPr>
          <p:cNvSpPr>
            <a:spLocks noGrp="1"/>
          </p:cNvSpPr>
          <p:nvPr>
            <p:ph type="title"/>
          </p:nvPr>
        </p:nvSpPr>
        <p:spPr/>
        <p:txBody>
          <a:bodyPr>
            <a:normAutofit/>
          </a:bodyPr>
          <a:lstStyle/>
          <a:p>
            <a:r>
              <a:rPr lang="en-US" sz="4400" dirty="0"/>
              <a:t>1 Thessalonians 1:9</a:t>
            </a:r>
          </a:p>
        </p:txBody>
      </p:sp>
      <p:sp>
        <p:nvSpPr>
          <p:cNvPr id="3" name="Content Placeholder 2">
            <a:extLst>
              <a:ext uri="{FF2B5EF4-FFF2-40B4-BE49-F238E27FC236}">
                <a16:creationId xmlns:a16="http://schemas.microsoft.com/office/drawing/2014/main" id="{16A25A63-2B55-8FBC-EBC6-A48B7590A97B}"/>
              </a:ext>
            </a:extLst>
          </p:cNvPr>
          <p:cNvSpPr>
            <a:spLocks noGrp="1"/>
          </p:cNvSpPr>
          <p:nvPr>
            <p:ph idx="1"/>
          </p:nvPr>
        </p:nvSpPr>
        <p:spPr/>
        <p:txBody>
          <a:bodyPr>
            <a:normAutofit/>
          </a:bodyPr>
          <a:lstStyle/>
          <a:p>
            <a:pPr marL="0" indent="0">
              <a:buNone/>
            </a:pPr>
            <a:r>
              <a:rPr lang="en-US" sz="4000" dirty="0"/>
              <a:t>For they themselves report concerning us the kind of reception we had among you, and how you turned to God from idols to serve the living and true God,</a:t>
            </a:r>
          </a:p>
        </p:txBody>
      </p:sp>
    </p:spTree>
    <p:extLst>
      <p:ext uri="{BB962C8B-B14F-4D97-AF65-F5344CB8AC3E}">
        <p14:creationId xmlns:p14="http://schemas.microsoft.com/office/powerpoint/2010/main" val="2800770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DFB30-E359-F5AB-F302-F6458B106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404CDC-2285-F347-2E3A-D92F23E8F8EF}"/>
              </a:ext>
            </a:extLst>
          </p:cNvPr>
          <p:cNvSpPr>
            <a:spLocks noGrp="1"/>
          </p:cNvSpPr>
          <p:nvPr>
            <p:ph type="title"/>
          </p:nvPr>
        </p:nvSpPr>
        <p:spPr/>
        <p:txBody>
          <a:bodyPr>
            <a:normAutofit/>
          </a:bodyPr>
          <a:lstStyle/>
          <a:p>
            <a:r>
              <a:rPr lang="en-US" sz="4400" dirty="0"/>
              <a:t>1 Thessalonians 1:10</a:t>
            </a:r>
          </a:p>
        </p:txBody>
      </p:sp>
      <p:sp>
        <p:nvSpPr>
          <p:cNvPr id="3" name="Content Placeholder 2">
            <a:extLst>
              <a:ext uri="{FF2B5EF4-FFF2-40B4-BE49-F238E27FC236}">
                <a16:creationId xmlns:a16="http://schemas.microsoft.com/office/drawing/2014/main" id="{97DB45C0-8FD5-0757-6476-17F5EB62FBC3}"/>
              </a:ext>
            </a:extLst>
          </p:cNvPr>
          <p:cNvSpPr>
            <a:spLocks noGrp="1"/>
          </p:cNvSpPr>
          <p:nvPr>
            <p:ph idx="1"/>
          </p:nvPr>
        </p:nvSpPr>
        <p:spPr/>
        <p:txBody>
          <a:bodyPr>
            <a:normAutofit/>
          </a:bodyPr>
          <a:lstStyle/>
          <a:p>
            <a:pPr marL="0" indent="0">
              <a:buNone/>
            </a:pPr>
            <a:r>
              <a:rPr lang="en-US" sz="4000" dirty="0"/>
              <a:t>and to wait for his Son from heaven, whom he raised from the dead, Jesus who delivers us from the wrath to come.</a:t>
            </a:r>
          </a:p>
          <a:p>
            <a:pPr marL="0" indent="0">
              <a:buNone/>
            </a:pPr>
            <a:endParaRPr lang="en-US" dirty="0"/>
          </a:p>
        </p:txBody>
      </p:sp>
    </p:spTree>
    <p:extLst>
      <p:ext uri="{BB962C8B-B14F-4D97-AF65-F5344CB8AC3E}">
        <p14:creationId xmlns:p14="http://schemas.microsoft.com/office/powerpoint/2010/main" val="2977321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31A23-CC8E-15D7-C6BE-22BDC326141F}"/>
              </a:ext>
            </a:extLst>
          </p:cNvPr>
          <p:cNvSpPr>
            <a:spLocks noGrp="1"/>
          </p:cNvSpPr>
          <p:nvPr>
            <p:ph type="title"/>
          </p:nvPr>
        </p:nvSpPr>
        <p:spPr>
          <a:xfrm>
            <a:off x="628650" y="304271"/>
            <a:ext cx="7886700" cy="5097908"/>
          </a:xfrm>
        </p:spPr>
        <p:txBody>
          <a:bodyPr>
            <a:normAutofit/>
          </a:bodyPr>
          <a:lstStyle/>
          <a:p>
            <a:pPr algn="ctr"/>
            <a:r>
              <a:rPr lang="en-US" sz="6000" dirty="0"/>
              <a:t>True Conversion is </a:t>
            </a:r>
            <a:r>
              <a:rPr lang="en-US" sz="6000" b="1" dirty="0"/>
              <a:t>Active</a:t>
            </a:r>
          </a:p>
        </p:txBody>
      </p:sp>
    </p:spTree>
    <p:extLst>
      <p:ext uri="{BB962C8B-B14F-4D97-AF65-F5344CB8AC3E}">
        <p14:creationId xmlns:p14="http://schemas.microsoft.com/office/powerpoint/2010/main" val="3507440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A1CEE-7181-E854-AE3F-C6A843949176}"/>
              </a:ext>
            </a:extLst>
          </p:cNvPr>
          <p:cNvSpPr>
            <a:spLocks noGrp="1"/>
          </p:cNvSpPr>
          <p:nvPr>
            <p:ph type="title"/>
          </p:nvPr>
        </p:nvSpPr>
        <p:spPr/>
        <p:txBody>
          <a:bodyPr>
            <a:normAutofit/>
          </a:bodyPr>
          <a:lstStyle/>
          <a:p>
            <a:r>
              <a:rPr lang="en-US" sz="4800" dirty="0"/>
              <a:t>Faith, Love, and Hope</a:t>
            </a:r>
          </a:p>
        </p:txBody>
      </p:sp>
      <p:sp>
        <p:nvSpPr>
          <p:cNvPr id="3" name="Content Placeholder 2">
            <a:extLst>
              <a:ext uri="{FF2B5EF4-FFF2-40B4-BE49-F238E27FC236}">
                <a16:creationId xmlns:a16="http://schemas.microsoft.com/office/drawing/2014/main" id="{B5F311E4-312D-1DE4-F8EA-1BD16866E755}"/>
              </a:ext>
            </a:extLst>
          </p:cNvPr>
          <p:cNvSpPr>
            <a:spLocks noGrp="1"/>
          </p:cNvSpPr>
          <p:nvPr>
            <p:ph idx="1"/>
          </p:nvPr>
        </p:nvSpPr>
        <p:spPr/>
        <p:txBody>
          <a:bodyPr>
            <a:normAutofit/>
          </a:bodyPr>
          <a:lstStyle/>
          <a:p>
            <a:pPr>
              <a:lnSpc>
                <a:spcPct val="150000"/>
              </a:lnSpc>
            </a:pPr>
            <a:r>
              <a:rPr lang="en-US" sz="4400" dirty="0"/>
              <a:t> </a:t>
            </a:r>
            <a:r>
              <a:rPr lang="en-US" sz="4400" i="1" dirty="0"/>
              <a:t>Work</a:t>
            </a:r>
            <a:r>
              <a:rPr lang="en-US" sz="4400" dirty="0"/>
              <a:t> of faith</a:t>
            </a:r>
          </a:p>
          <a:p>
            <a:pPr>
              <a:lnSpc>
                <a:spcPct val="150000"/>
              </a:lnSpc>
            </a:pPr>
            <a:r>
              <a:rPr lang="en-US" sz="4400" dirty="0"/>
              <a:t> </a:t>
            </a:r>
            <a:r>
              <a:rPr lang="en-US" sz="4400" i="1" dirty="0"/>
              <a:t>Labor</a:t>
            </a:r>
            <a:r>
              <a:rPr lang="en-US" sz="4400" dirty="0"/>
              <a:t> of love</a:t>
            </a:r>
          </a:p>
          <a:p>
            <a:pPr>
              <a:lnSpc>
                <a:spcPct val="150000"/>
              </a:lnSpc>
            </a:pPr>
            <a:r>
              <a:rPr lang="en-US" sz="4400" dirty="0"/>
              <a:t> </a:t>
            </a:r>
            <a:r>
              <a:rPr lang="en-US" sz="4400" i="1" dirty="0"/>
              <a:t>Steadfastness</a:t>
            </a:r>
            <a:r>
              <a:rPr lang="en-US" sz="4400" dirty="0"/>
              <a:t> of hope</a:t>
            </a:r>
          </a:p>
        </p:txBody>
      </p:sp>
    </p:spTree>
    <p:extLst>
      <p:ext uri="{BB962C8B-B14F-4D97-AF65-F5344CB8AC3E}">
        <p14:creationId xmlns:p14="http://schemas.microsoft.com/office/powerpoint/2010/main" val="101456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67AB-CBE0-B805-6844-EC504F6C2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920EE-878D-5914-219A-7C9C14039331}"/>
              </a:ext>
            </a:extLst>
          </p:cNvPr>
          <p:cNvSpPr>
            <a:spLocks noGrp="1"/>
          </p:cNvSpPr>
          <p:nvPr>
            <p:ph type="title"/>
          </p:nvPr>
        </p:nvSpPr>
        <p:spPr>
          <a:xfrm>
            <a:off x="628650" y="304271"/>
            <a:ext cx="7886700" cy="5097908"/>
          </a:xfrm>
        </p:spPr>
        <p:txBody>
          <a:bodyPr>
            <a:normAutofit/>
          </a:bodyPr>
          <a:lstStyle/>
          <a:p>
            <a:pPr algn="ctr"/>
            <a:r>
              <a:rPr lang="en-US" sz="4800" dirty="0"/>
              <a:t>True Conversion is Active:</a:t>
            </a:r>
            <a:br>
              <a:rPr lang="en-US" sz="6000" dirty="0"/>
            </a:br>
            <a:br>
              <a:rPr lang="en-US" sz="3200" dirty="0"/>
            </a:br>
            <a:r>
              <a:rPr lang="en-US" sz="6000" dirty="0"/>
              <a:t>Work of Faith</a:t>
            </a:r>
          </a:p>
        </p:txBody>
      </p:sp>
    </p:spTree>
    <p:extLst>
      <p:ext uri="{BB962C8B-B14F-4D97-AF65-F5344CB8AC3E}">
        <p14:creationId xmlns:p14="http://schemas.microsoft.com/office/powerpoint/2010/main" val="1041293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E8BA5-80C9-C256-1425-8082ECC54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3705A-F779-1C69-62BC-15A2A7EAACFA}"/>
              </a:ext>
            </a:extLst>
          </p:cNvPr>
          <p:cNvSpPr>
            <a:spLocks noGrp="1"/>
          </p:cNvSpPr>
          <p:nvPr>
            <p:ph type="title"/>
          </p:nvPr>
        </p:nvSpPr>
        <p:spPr>
          <a:xfrm>
            <a:off x="628650" y="304271"/>
            <a:ext cx="7886700" cy="5097908"/>
          </a:xfrm>
        </p:spPr>
        <p:txBody>
          <a:bodyPr>
            <a:normAutofit/>
          </a:bodyPr>
          <a:lstStyle/>
          <a:p>
            <a:pPr algn="ctr"/>
            <a:r>
              <a:rPr lang="en-US" sz="4800" dirty="0"/>
              <a:t>True Conversion is Active:</a:t>
            </a:r>
            <a:br>
              <a:rPr lang="en-US" sz="6000" dirty="0"/>
            </a:br>
            <a:br>
              <a:rPr lang="en-US" sz="3200" dirty="0"/>
            </a:br>
            <a:r>
              <a:rPr lang="en-US" sz="6000" dirty="0"/>
              <a:t>Labor of Love</a:t>
            </a:r>
          </a:p>
        </p:txBody>
      </p:sp>
    </p:spTree>
    <p:extLst>
      <p:ext uri="{BB962C8B-B14F-4D97-AF65-F5344CB8AC3E}">
        <p14:creationId xmlns:p14="http://schemas.microsoft.com/office/powerpoint/2010/main" val="2948397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3BAF-CB84-F1CE-A184-C2AFC6030F73}"/>
              </a:ext>
            </a:extLst>
          </p:cNvPr>
          <p:cNvSpPr>
            <a:spLocks noGrp="1"/>
          </p:cNvSpPr>
          <p:nvPr>
            <p:ph type="title"/>
          </p:nvPr>
        </p:nvSpPr>
        <p:spPr/>
        <p:txBody>
          <a:bodyPr>
            <a:normAutofit/>
          </a:bodyPr>
          <a:lstStyle/>
          <a:p>
            <a:r>
              <a:rPr lang="en-US" sz="4400" dirty="0"/>
              <a:t>1 John 3:17-18</a:t>
            </a:r>
          </a:p>
        </p:txBody>
      </p:sp>
      <p:sp>
        <p:nvSpPr>
          <p:cNvPr id="3" name="Content Placeholder 2">
            <a:extLst>
              <a:ext uri="{FF2B5EF4-FFF2-40B4-BE49-F238E27FC236}">
                <a16:creationId xmlns:a16="http://schemas.microsoft.com/office/drawing/2014/main" id="{AA0A9923-74EC-131A-3FD8-E2D8412E1018}"/>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But if anyone has the world's goods and sees his brother in need, yet closes his heart against him, how does God's love abide in him? Little children, let us not love in word or talk but in deed and in truth.</a:t>
            </a:r>
            <a:endParaRPr lang="en-US" sz="4000" dirty="0"/>
          </a:p>
        </p:txBody>
      </p:sp>
    </p:spTree>
    <p:extLst>
      <p:ext uri="{BB962C8B-B14F-4D97-AF65-F5344CB8AC3E}">
        <p14:creationId xmlns:p14="http://schemas.microsoft.com/office/powerpoint/2010/main" val="3545351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0B776-9211-2D06-B96B-8F26F3A6D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ADE9B2-7D99-D906-C7AE-B9BCF3E99E03}"/>
              </a:ext>
            </a:extLst>
          </p:cNvPr>
          <p:cNvSpPr>
            <a:spLocks noGrp="1"/>
          </p:cNvSpPr>
          <p:nvPr>
            <p:ph type="title"/>
          </p:nvPr>
        </p:nvSpPr>
        <p:spPr>
          <a:xfrm>
            <a:off x="628650" y="304271"/>
            <a:ext cx="7886700" cy="5097908"/>
          </a:xfrm>
        </p:spPr>
        <p:txBody>
          <a:bodyPr>
            <a:normAutofit/>
          </a:bodyPr>
          <a:lstStyle/>
          <a:p>
            <a:pPr algn="ctr"/>
            <a:r>
              <a:rPr lang="en-US" sz="4800" dirty="0"/>
              <a:t>True Conversion is Active:</a:t>
            </a:r>
            <a:br>
              <a:rPr lang="en-US" sz="6000" dirty="0"/>
            </a:br>
            <a:br>
              <a:rPr lang="en-US" sz="3200" dirty="0"/>
            </a:br>
            <a:r>
              <a:rPr lang="en-US" sz="6000" dirty="0"/>
              <a:t>Steadfastness of Hope</a:t>
            </a:r>
          </a:p>
        </p:txBody>
      </p:sp>
    </p:spTree>
    <p:extLst>
      <p:ext uri="{BB962C8B-B14F-4D97-AF65-F5344CB8AC3E}">
        <p14:creationId xmlns:p14="http://schemas.microsoft.com/office/powerpoint/2010/main" val="286881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EFE77-3865-7671-BF10-B398D9445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653A0-D846-DCCC-F780-766F99AE52AC}"/>
              </a:ext>
            </a:extLst>
          </p:cNvPr>
          <p:cNvSpPr>
            <a:spLocks noGrp="1"/>
          </p:cNvSpPr>
          <p:nvPr>
            <p:ph type="title"/>
          </p:nvPr>
        </p:nvSpPr>
        <p:spPr>
          <a:xfrm>
            <a:off x="628650" y="304271"/>
            <a:ext cx="7886700" cy="5097908"/>
          </a:xfrm>
        </p:spPr>
        <p:txBody>
          <a:bodyPr>
            <a:normAutofit/>
          </a:bodyPr>
          <a:lstStyle/>
          <a:p>
            <a:pPr algn="ctr"/>
            <a:r>
              <a:rPr lang="en-US" sz="6000" dirty="0"/>
              <a:t>True Conversion is </a:t>
            </a:r>
            <a:r>
              <a:rPr lang="en-US" sz="6000" b="1" dirty="0"/>
              <a:t>Evidence of God’s Election</a:t>
            </a:r>
          </a:p>
        </p:txBody>
      </p:sp>
    </p:spTree>
    <p:extLst>
      <p:ext uri="{BB962C8B-B14F-4D97-AF65-F5344CB8AC3E}">
        <p14:creationId xmlns:p14="http://schemas.microsoft.com/office/powerpoint/2010/main" val="825489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DC644-E23B-2FBC-9DDF-A6564BC66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BB3FA0-7894-834D-C303-07E2CDAAD2D3}"/>
              </a:ext>
            </a:extLst>
          </p:cNvPr>
          <p:cNvSpPr>
            <a:spLocks noGrp="1"/>
          </p:cNvSpPr>
          <p:nvPr>
            <p:ph type="title"/>
          </p:nvPr>
        </p:nvSpPr>
        <p:spPr>
          <a:xfrm>
            <a:off x="628650" y="304271"/>
            <a:ext cx="7886700" cy="5097908"/>
          </a:xfrm>
        </p:spPr>
        <p:txBody>
          <a:bodyPr>
            <a:normAutofit/>
          </a:bodyPr>
          <a:lstStyle/>
          <a:p>
            <a:pPr algn="ctr"/>
            <a:r>
              <a:rPr lang="en-US" sz="6000" dirty="0"/>
              <a:t>True Conversion is </a:t>
            </a:r>
            <a:r>
              <a:rPr lang="en-US" sz="6000" b="1" dirty="0"/>
              <a:t>Imitation</a:t>
            </a:r>
          </a:p>
        </p:txBody>
      </p:sp>
    </p:spTree>
    <p:extLst>
      <p:ext uri="{BB962C8B-B14F-4D97-AF65-F5344CB8AC3E}">
        <p14:creationId xmlns:p14="http://schemas.microsoft.com/office/powerpoint/2010/main" val="1739654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96E88-160C-308E-21CC-B1D484A8F99E}"/>
              </a:ext>
            </a:extLst>
          </p:cNvPr>
          <p:cNvSpPr>
            <a:spLocks noGrp="1"/>
          </p:cNvSpPr>
          <p:nvPr>
            <p:ph type="title"/>
          </p:nvPr>
        </p:nvSpPr>
        <p:spPr/>
        <p:txBody>
          <a:bodyPr>
            <a:normAutofit/>
          </a:bodyPr>
          <a:lstStyle/>
          <a:p>
            <a:r>
              <a:rPr lang="en-US" sz="4400" dirty="0"/>
              <a:t>Imitating the Thessalonians:</a:t>
            </a:r>
          </a:p>
        </p:txBody>
      </p:sp>
      <p:sp>
        <p:nvSpPr>
          <p:cNvPr id="3" name="Content Placeholder 2">
            <a:extLst>
              <a:ext uri="{FF2B5EF4-FFF2-40B4-BE49-F238E27FC236}">
                <a16:creationId xmlns:a16="http://schemas.microsoft.com/office/drawing/2014/main" id="{8D61748D-186B-C1DE-0E51-D53A617518AD}"/>
              </a:ext>
            </a:extLst>
          </p:cNvPr>
          <p:cNvSpPr>
            <a:spLocks noGrp="1"/>
          </p:cNvSpPr>
          <p:nvPr>
            <p:ph idx="1"/>
          </p:nvPr>
        </p:nvSpPr>
        <p:spPr/>
        <p:txBody>
          <a:bodyPr>
            <a:normAutofit/>
          </a:bodyPr>
          <a:lstStyle/>
          <a:p>
            <a:pPr marL="742950" indent="-742950">
              <a:lnSpc>
                <a:spcPct val="150000"/>
              </a:lnSpc>
              <a:buFont typeface="+mj-lt"/>
              <a:buAutoNum type="arabicPeriod"/>
            </a:pPr>
            <a:r>
              <a:rPr lang="en-US" sz="4000" dirty="0"/>
              <a:t>Faith through affliction</a:t>
            </a:r>
          </a:p>
          <a:p>
            <a:pPr marL="742950" indent="-742950">
              <a:lnSpc>
                <a:spcPct val="150000"/>
              </a:lnSpc>
              <a:buFont typeface="+mj-lt"/>
              <a:buAutoNum type="arabicPeriod"/>
            </a:pPr>
            <a:r>
              <a:rPr lang="en-US" sz="4000" dirty="0"/>
              <a:t>Evangelistic Zeal</a:t>
            </a:r>
          </a:p>
          <a:p>
            <a:pPr marL="742950" indent="-742950">
              <a:lnSpc>
                <a:spcPct val="150000"/>
              </a:lnSpc>
              <a:buFont typeface="+mj-lt"/>
              <a:buAutoNum type="arabicPeriod"/>
            </a:pPr>
            <a:r>
              <a:rPr lang="en-US" sz="4000" dirty="0"/>
              <a:t>Christian Character</a:t>
            </a:r>
          </a:p>
        </p:txBody>
      </p:sp>
    </p:spTree>
    <p:extLst>
      <p:ext uri="{BB962C8B-B14F-4D97-AF65-F5344CB8AC3E}">
        <p14:creationId xmlns:p14="http://schemas.microsoft.com/office/powerpoint/2010/main" val="201205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FD430-9F88-188F-B3BC-CC7DEE0160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256AB-94ED-FCE6-E1DF-1A847E04A0AA}"/>
              </a:ext>
            </a:extLst>
          </p:cNvPr>
          <p:cNvSpPr>
            <a:spLocks noGrp="1"/>
          </p:cNvSpPr>
          <p:nvPr>
            <p:ph type="title"/>
          </p:nvPr>
        </p:nvSpPr>
        <p:spPr>
          <a:xfrm>
            <a:off x="628650" y="304271"/>
            <a:ext cx="7886700" cy="5097908"/>
          </a:xfrm>
        </p:spPr>
        <p:txBody>
          <a:bodyPr>
            <a:normAutofit/>
          </a:bodyPr>
          <a:lstStyle/>
          <a:p>
            <a:pPr algn="ctr"/>
            <a:r>
              <a:rPr lang="en-US" sz="6000" dirty="0"/>
              <a:t>True Conversion </a:t>
            </a:r>
            <a:r>
              <a:rPr lang="en-US" sz="6000" b="1" dirty="0"/>
              <a:t>Leads to a Reputation</a:t>
            </a:r>
          </a:p>
        </p:txBody>
      </p:sp>
    </p:spTree>
    <p:extLst>
      <p:ext uri="{BB962C8B-B14F-4D97-AF65-F5344CB8AC3E}">
        <p14:creationId xmlns:p14="http://schemas.microsoft.com/office/powerpoint/2010/main" val="3631872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5190-A123-1F5C-4DA7-B616F31137FA}"/>
              </a:ext>
            </a:extLst>
          </p:cNvPr>
          <p:cNvSpPr>
            <a:spLocks noGrp="1"/>
          </p:cNvSpPr>
          <p:nvPr>
            <p:ph type="title"/>
          </p:nvPr>
        </p:nvSpPr>
        <p:spPr/>
        <p:txBody>
          <a:bodyPr>
            <a:normAutofit/>
          </a:bodyPr>
          <a:lstStyle/>
          <a:p>
            <a:r>
              <a:rPr lang="en-US" sz="4400" dirty="0"/>
              <a:t>Matthew 5:16</a:t>
            </a:r>
          </a:p>
        </p:txBody>
      </p:sp>
      <p:sp>
        <p:nvSpPr>
          <p:cNvPr id="3" name="Content Placeholder 2">
            <a:extLst>
              <a:ext uri="{FF2B5EF4-FFF2-40B4-BE49-F238E27FC236}">
                <a16:creationId xmlns:a16="http://schemas.microsoft.com/office/drawing/2014/main" id="{907E601A-B9B8-AD86-416A-F855B08D6BF8}"/>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let your light shine before others, so that they may see your good works and give glory to your Father who is in heaven.</a:t>
            </a:r>
            <a:endParaRPr lang="en-US" sz="7200" dirty="0"/>
          </a:p>
        </p:txBody>
      </p:sp>
    </p:spTree>
    <p:extLst>
      <p:ext uri="{BB962C8B-B14F-4D97-AF65-F5344CB8AC3E}">
        <p14:creationId xmlns:p14="http://schemas.microsoft.com/office/powerpoint/2010/main" val="192145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B22A-B326-CD38-E9ED-1CE9A145A5A8}"/>
              </a:ext>
            </a:extLst>
          </p:cNvPr>
          <p:cNvSpPr>
            <a:spLocks noGrp="1"/>
          </p:cNvSpPr>
          <p:nvPr>
            <p:ph type="title"/>
          </p:nvPr>
        </p:nvSpPr>
        <p:spPr/>
        <p:txBody>
          <a:bodyPr>
            <a:normAutofit/>
          </a:bodyPr>
          <a:lstStyle/>
          <a:p>
            <a:r>
              <a:rPr lang="en-US" sz="4400" dirty="0"/>
              <a:t>The Thessalonians’ Reputation:</a:t>
            </a:r>
          </a:p>
        </p:txBody>
      </p:sp>
      <p:sp>
        <p:nvSpPr>
          <p:cNvPr id="3" name="Content Placeholder 2">
            <a:extLst>
              <a:ext uri="{FF2B5EF4-FFF2-40B4-BE49-F238E27FC236}">
                <a16:creationId xmlns:a16="http://schemas.microsoft.com/office/drawing/2014/main" id="{B2EAF2AF-30E9-A09E-6563-084D8D1CFD7D}"/>
              </a:ext>
            </a:extLst>
          </p:cNvPr>
          <p:cNvSpPr>
            <a:spLocks noGrp="1"/>
          </p:cNvSpPr>
          <p:nvPr>
            <p:ph idx="1"/>
          </p:nvPr>
        </p:nvSpPr>
        <p:spPr/>
        <p:txBody>
          <a:bodyPr>
            <a:normAutofit/>
          </a:bodyPr>
          <a:lstStyle/>
          <a:p>
            <a:pPr marL="742950" indent="-742950">
              <a:lnSpc>
                <a:spcPct val="150000"/>
              </a:lnSpc>
              <a:buFont typeface="+mj-lt"/>
              <a:buAutoNum type="arabicPeriod"/>
            </a:pPr>
            <a:r>
              <a:rPr lang="en-US" sz="4000" dirty="0"/>
              <a:t>Turned to God from idols</a:t>
            </a:r>
          </a:p>
          <a:p>
            <a:pPr marL="742950" indent="-742950">
              <a:lnSpc>
                <a:spcPct val="150000"/>
              </a:lnSpc>
              <a:buFont typeface="+mj-lt"/>
              <a:buAutoNum type="arabicPeriod"/>
            </a:pPr>
            <a:r>
              <a:rPr lang="en-US" sz="4000" dirty="0"/>
              <a:t>Serve the living and true God</a:t>
            </a:r>
          </a:p>
          <a:p>
            <a:pPr marL="742950" indent="-742950">
              <a:lnSpc>
                <a:spcPct val="150000"/>
              </a:lnSpc>
              <a:buFont typeface="+mj-lt"/>
              <a:buAutoNum type="arabicPeriod"/>
            </a:pPr>
            <a:r>
              <a:rPr lang="en-US" sz="4000" dirty="0"/>
              <a:t>Waiting for Jesus’s return</a:t>
            </a:r>
          </a:p>
        </p:txBody>
      </p:sp>
    </p:spTree>
    <p:extLst>
      <p:ext uri="{BB962C8B-B14F-4D97-AF65-F5344CB8AC3E}">
        <p14:creationId xmlns:p14="http://schemas.microsoft.com/office/powerpoint/2010/main" val="375317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5250A-B93F-1D56-2E2C-263BF58EB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A1E34B-4D68-A8EB-6607-1D457FDB955C}"/>
              </a:ext>
            </a:extLst>
          </p:cNvPr>
          <p:cNvSpPr>
            <a:spLocks noGrp="1"/>
          </p:cNvSpPr>
          <p:nvPr>
            <p:ph type="title"/>
          </p:nvPr>
        </p:nvSpPr>
        <p:spPr>
          <a:xfrm>
            <a:off x="628650" y="304271"/>
            <a:ext cx="7886700" cy="5097908"/>
          </a:xfrm>
        </p:spPr>
        <p:txBody>
          <a:bodyPr>
            <a:normAutofit/>
          </a:bodyPr>
          <a:lstStyle/>
          <a:p>
            <a:pPr algn="ctr"/>
            <a:r>
              <a:rPr lang="en-US" sz="6000" dirty="0"/>
              <a:t>True Conversion is </a:t>
            </a:r>
            <a:r>
              <a:rPr lang="en-US" sz="6000" b="1" dirty="0"/>
              <a:t>Rooted in the Gospel</a:t>
            </a:r>
          </a:p>
        </p:txBody>
      </p:sp>
    </p:spTree>
    <p:extLst>
      <p:ext uri="{BB962C8B-B14F-4D97-AF65-F5344CB8AC3E}">
        <p14:creationId xmlns:p14="http://schemas.microsoft.com/office/powerpoint/2010/main" val="2102065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BA6F7-C69C-25D9-71F7-1F1C636829EF}"/>
              </a:ext>
            </a:extLst>
          </p:cNvPr>
          <p:cNvSpPr>
            <a:spLocks noGrp="1"/>
          </p:cNvSpPr>
          <p:nvPr>
            <p:ph type="title"/>
          </p:nvPr>
        </p:nvSpPr>
        <p:spPr/>
        <p:txBody>
          <a:bodyPr>
            <a:normAutofit/>
          </a:bodyPr>
          <a:lstStyle/>
          <a:p>
            <a:r>
              <a:rPr lang="en-US" sz="4400" dirty="0"/>
              <a:t>True Conversion:</a:t>
            </a:r>
          </a:p>
        </p:txBody>
      </p:sp>
      <p:sp>
        <p:nvSpPr>
          <p:cNvPr id="3" name="Content Placeholder 2">
            <a:extLst>
              <a:ext uri="{FF2B5EF4-FFF2-40B4-BE49-F238E27FC236}">
                <a16:creationId xmlns:a16="http://schemas.microsoft.com/office/drawing/2014/main" id="{7BDA06AD-1B7E-6EFA-3067-3A6F031171B5}"/>
              </a:ext>
            </a:extLst>
          </p:cNvPr>
          <p:cNvSpPr>
            <a:spLocks noGrp="1"/>
          </p:cNvSpPr>
          <p:nvPr>
            <p:ph idx="1"/>
          </p:nvPr>
        </p:nvSpPr>
        <p:spPr/>
        <p:txBody>
          <a:bodyPr>
            <a:normAutofit/>
          </a:bodyPr>
          <a:lstStyle/>
          <a:p>
            <a:pPr marL="457200" indent="-457200">
              <a:lnSpc>
                <a:spcPct val="150000"/>
              </a:lnSpc>
              <a:buFont typeface="+mj-lt"/>
              <a:buAutoNum type="arabicPeriod"/>
            </a:pPr>
            <a:r>
              <a:rPr lang="en-US" sz="4000" dirty="0"/>
              <a:t>Trust in what Jesus has done</a:t>
            </a:r>
          </a:p>
          <a:p>
            <a:pPr marL="457200" indent="-457200">
              <a:lnSpc>
                <a:spcPct val="150000"/>
              </a:lnSpc>
              <a:buFont typeface="+mj-lt"/>
              <a:buAutoNum type="arabicPeriod"/>
            </a:pPr>
            <a:r>
              <a:rPr lang="en-US" sz="4000" dirty="0"/>
              <a:t>Look forward to what he will do</a:t>
            </a:r>
          </a:p>
          <a:p>
            <a:pPr marL="457200" indent="-457200">
              <a:lnSpc>
                <a:spcPct val="150000"/>
              </a:lnSpc>
              <a:buFont typeface="+mj-lt"/>
              <a:buAutoNum type="arabicPeriod"/>
            </a:pPr>
            <a:r>
              <a:rPr lang="en-US" sz="4000" dirty="0"/>
              <a:t>Live holy lives in the meantime</a:t>
            </a:r>
          </a:p>
        </p:txBody>
      </p:sp>
    </p:spTree>
    <p:extLst>
      <p:ext uri="{BB962C8B-B14F-4D97-AF65-F5344CB8AC3E}">
        <p14:creationId xmlns:p14="http://schemas.microsoft.com/office/powerpoint/2010/main" val="17155601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39</TotalTime>
  <Words>503</Words>
  <Application>Microsoft Office PowerPoint</Application>
  <PresentationFormat>On-screen Show (16:10)</PresentationFormat>
  <Paragraphs>47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Times New Roman</vt:lpstr>
      <vt:lpstr>Office Theme</vt:lpstr>
      <vt:lpstr>The Nature of True Conversion</vt:lpstr>
      <vt:lpstr>1 Thessalonians 1:1</vt:lpstr>
      <vt:lpstr>1 Thessalonians 1:2-3</vt:lpstr>
      <vt:lpstr>1 Thessalonians 1:4</vt:lpstr>
      <vt:lpstr>1 Thessalonians 1:5</vt:lpstr>
      <vt:lpstr>1 Thessalonians 1:6-7</vt:lpstr>
      <vt:lpstr>1 Thessalonians 1:8</vt:lpstr>
      <vt:lpstr>1 Thessalonians 1:9</vt:lpstr>
      <vt:lpstr>1 Thessalonians 1:10</vt:lpstr>
      <vt:lpstr>True Conversion is Active</vt:lpstr>
      <vt:lpstr>Faith, Love, and Hope</vt:lpstr>
      <vt:lpstr>True Conversion is Active:  Work of Faith</vt:lpstr>
      <vt:lpstr>True Conversion is Active:  Labor of Love</vt:lpstr>
      <vt:lpstr>1 John 3:17-18</vt:lpstr>
      <vt:lpstr>True Conversion is Active:  Steadfastness of Hope</vt:lpstr>
      <vt:lpstr>True Conversion is Evidence of God’s Election</vt:lpstr>
      <vt:lpstr>True Conversion is Imitation</vt:lpstr>
      <vt:lpstr>Imitating the Thessalonians:</vt:lpstr>
      <vt:lpstr>True Conversion Leads to a Reputation</vt:lpstr>
      <vt:lpstr>Matthew 5:16</vt:lpstr>
      <vt:lpstr>The Thessalonians’ Reputation:</vt:lpstr>
      <vt:lpstr>True Conversion is Rooted in the Gospel</vt:lpstr>
      <vt:lpstr>True Conversion: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3</cp:revision>
  <dcterms:created xsi:type="dcterms:W3CDTF">2024-12-27T21:33:10Z</dcterms:created>
  <dcterms:modified xsi:type="dcterms:W3CDTF">2024-12-29T21:21:29Z</dcterms:modified>
</cp:coreProperties>
</file>