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0" r:id="rId4"/>
    <p:sldId id="258" r:id="rId5"/>
    <p:sldId id="259" r:id="rId6"/>
    <p:sldId id="264"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2E3F8-EA66-9917-545C-03D967B7BF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7FAE3A-6662-AA4D-8191-9E53C2EE33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B29382-7299-76C5-E44F-F66A492E1DFC}"/>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5" name="Footer Placeholder 4">
            <a:extLst>
              <a:ext uri="{FF2B5EF4-FFF2-40B4-BE49-F238E27FC236}">
                <a16:creationId xmlns:a16="http://schemas.microsoft.com/office/drawing/2014/main" id="{97F5C3B0-9A77-4F0F-D95B-918117C265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35906-FBAA-EEC5-8E9D-8F21374234EB}"/>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41969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C8E5B-C699-E05C-488A-860D21D34F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A0E3BA-66BD-A36A-FF40-03EA983D43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3BCB5C-5823-92D6-8419-CA66DED2CBA3}"/>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5" name="Footer Placeholder 4">
            <a:extLst>
              <a:ext uri="{FF2B5EF4-FFF2-40B4-BE49-F238E27FC236}">
                <a16:creationId xmlns:a16="http://schemas.microsoft.com/office/drawing/2014/main" id="{4FFA3777-727D-BBD5-AEF1-EC0F909CB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CE1E4E-2525-BE64-9716-26AC386EE8C3}"/>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135789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E3B68-30B7-FA53-2948-B7FE968393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2C6CF0-CC0A-148C-C76B-9C139122FE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B45CA9-B5BC-2C0F-A02A-CAD7EC308E22}"/>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5" name="Footer Placeholder 4">
            <a:extLst>
              <a:ext uri="{FF2B5EF4-FFF2-40B4-BE49-F238E27FC236}">
                <a16:creationId xmlns:a16="http://schemas.microsoft.com/office/drawing/2014/main" id="{3676525D-65FF-6911-0123-4914AFA664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68A9CC-4C4A-6C7C-8D0E-1B6213F425DD}"/>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3590630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050D8-9423-A964-8042-881C05157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91A44C-645D-7980-CA13-6D8B3F5E19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6828D5-AA2E-9D7C-6087-718BE0EACC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9DEDD9-BB83-FA48-910E-07508ACA1E19}"/>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6" name="Footer Placeholder 5">
            <a:extLst>
              <a:ext uri="{FF2B5EF4-FFF2-40B4-BE49-F238E27FC236}">
                <a16:creationId xmlns:a16="http://schemas.microsoft.com/office/drawing/2014/main" id="{A0AC4E5A-2FDB-3B7C-D1F9-78F4B8CA93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598A37-6FC5-0F72-C430-99CFFBBDCBBD}"/>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490001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A0B04-3660-1443-06A0-A224CE73409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A7DAFFD-F1ED-4328-C86C-834E74A396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7BEE82-40E9-6A4C-2699-C097D7EECB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D836BB-180E-9138-C55A-22D877DE21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BD824E-5A37-30CB-964D-612C21B0C9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B087C3-78F7-AE91-9E70-57D0CD252565}"/>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8" name="Footer Placeholder 7">
            <a:extLst>
              <a:ext uri="{FF2B5EF4-FFF2-40B4-BE49-F238E27FC236}">
                <a16:creationId xmlns:a16="http://schemas.microsoft.com/office/drawing/2014/main" id="{2E2760D6-2FD0-AA19-B0F7-8D8606E75B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BA40E0-1458-2BA3-324C-298C35CFED2F}"/>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3583442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46D81-A8A7-2A80-6175-5569B896E1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E2947D-5E7E-7920-377B-299AC446C947}"/>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4" name="Footer Placeholder 3">
            <a:extLst>
              <a:ext uri="{FF2B5EF4-FFF2-40B4-BE49-F238E27FC236}">
                <a16:creationId xmlns:a16="http://schemas.microsoft.com/office/drawing/2014/main" id="{78DF72C0-8D42-1727-CF1A-1EFE1641B7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B39624-C99F-4629-C011-1BC86EA23FD0}"/>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3111741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B945B-09BD-B924-7EFE-75DFC7BEA259}"/>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3" name="Footer Placeholder 2">
            <a:extLst>
              <a:ext uri="{FF2B5EF4-FFF2-40B4-BE49-F238E27FC236}">
                <a16:creationId xmlns:a16="http://schemas.microsoft.com/office/drawing/2014/main" id="{61C489C5-4641-F259-41EB-9D638B3B2C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EE4AA8-3950-7AEC-EC52-E03268878F21}"/>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2391491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69944-57E8-4C10-C675-5E614F8DF3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64B258-B767-C871-AA1A-991FC12FCB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AD919F-0290-A198-2DE1-8FAA83F79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128B43-85DC-3EEB-2465-DB025C861A8D}"/>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6" name="Footer Placeholder 5">
            <a:extLst>
              <a:ext uri="{FF2B5EF4-FFF2-40B4-BE49-F238E27FC236}">
                <a16:creationId xmlns:a16="http://schemas.microsoft.com/office/drawing/2014/main" id="{6B653641-87FE-1582-16CA-B0EE1FA02C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505DF9-8374-53A1-0FCA-D295C2B5D9DA}"/>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1181910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8F79D-CC5D-4BFD-698F-BEA56CC061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287A5C-118B-EA00-4AB5-4D0BC1FE80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89D9A8-F389-79C2-EF27-868788DE9A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1A0BF2-C422-D778-1789-6748E4B8941C}"/>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6" name="Footer Placeholder 5">
            <a:extLst>
              <a:ext uri="{FF2B5EF4-FFF2-40B4-BE49-F238E27FC236}">
                <a16:creationId xmlns:a16="http://schemas.microsoft.com/office/drawing/2014/main" id="{79BFBC40-0808-1691-743D-538F7A76AB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926F9F-B722-5696-85FC-087D78E9A96F}"/>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4199935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4579-ACC0-E3E5-C47E-8695539D2C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D6745F-1F0D-3B1A-F61E-20C5A57987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6048AD-6F9C-B377-BD48-3D4D849DD2DF}"/>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5" name="Footer Placeholder 4">
            <a:extLst>
              <a:ext uri="{FF2B5EF4-FFF2-40B4-BE49-F238E27FC236}">
                <a16:creationId xmlns:a16="http://schemas.microsoft.com/office/drawing/2014/main" id="{79FAA43C-C8E0-148F-F2EF-1C5D948DFC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271AE2-8CCB-2F1F-D3AE-305FF15FBFCA}"/>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630166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06DF81-6663-9041-1A37-E29E2812F9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63F088-57F6-13D2-7A84-B40A4B6DB4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677E8-574A-4B3D-C44D-4C0629087750}"/>
              </a:ext>
            </a:extLst>
          </p:cNvPr>
          <p:cNvSpPr>
            <a:spLocks noGrp="1"/>
          </p:cNvSpPr>
          <p:nvPr>
            <p:ph type="dt" sz="half" idx="10"/>
          </p:nvPr>
        </p:nvSpPr>
        <p:spPr/>
        <p:txBody>
          <a:bodyPr/>
          <a:lstStyle/>
          <a:p>
            <a:fld id="{C1C0E1DE-929D-443D-BE0D-53A703C5AB41}" type="datetimeFigureOut">
              <a:rPr lang="en-US" smtClean="0"/>
              <a:t>6/29/2024</a:t>
            </a:fld>
            <a:endParaRPr lang="en-US"/>
          </a:p>
        </p:txBody>
      </p:sp>
      <p:sp>
        <p:nvSpPr>
          <p:cNvPr id="5" name="Footer Placeholder 4">
            <a:extLst>
              <a:ext uri="{FF2B5EF4-FFF2-40B4-BE49-F238E27FC236}">
                <a16:creationId xmlns:a16="http://schemas.microsoft.com/office/drawing/2014/main" id="{5D040737-BF89-B64C-D6E8-4F60DCD22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9CE1D0-7776-AC02-781C-5C3C9F1A7308}"/>
              </a:ext>
            </a:extLst>
          </p:cNvPr>
          <p:cNvSpPr>
            <a:spLocks noGrp="1"/>
          </p:cNvSpPr>
          <p:nvPr>
            <p:ph type="sldNum" sz="quarter" idx="12"/>
          </p:nvPr>
        </p:nvSpPr>
        <p:spPr/>
        <p:txBody>
          <a:bodyPr/>
          <a:lstStyle/>
          <a:p>
            <a:fld id="{0E5D132C-BF53-40CF-A83E-D4F47DF2CFC5}" type="slidenum">
              <a:rPr lang="en-US" smtClean="0"/>
              <a:t>‹#›</a:t>
            </a:fld>
            <a:endParaRPr lang="en-US"/>
          </a:p>
        </p:txBody>
      </p:sp>
    </p:spTree>
    <p:extLst>
      <p:ext uri="{BB962C8B-B14F-4D97-AF65-F5344CB8AC3E}">
        <p14:creationId xmlns:p14="http://schemas.microsoft.com/office/powerpoint/2010/main" val="1607989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9042CC-668C-DD88-1535-FE090831C6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79AE11-6348-EFB2-B650-2771F7E25B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B2787-5564-F81A-574E-3122B3CADA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C0E1DE-929D-443D-BE0D-53A703C5AB41}" type="datetimeFigureOut">
              <a:rPr lang="en-US" smtClean="0"/>
              <a:t>6/29/2024</a:t>
            </a:fld>
            <a:endParaRPr lang="en-US"/>
          </a:p>
        </p:txBody>
      </p:sp>
      <p:sp>
        <p:nvSpPr>
          <p:cNvPr id="5" name="Footer Placeholder 4">
            <a:extLst>
              <a:ext uri="{FF2B5EF4-FFF2-40B4-BE49-F238E27FC236}">
                <a16:creationId xmlns:a16="http://schemas.microsoft.com/office/drawing/2014/main" id="{62AA340D-3C05-0AF1-5F71-3C04271AFA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0E75FA-D357-A39F-2FC2-DB169376A1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D132C-BF53-40CF-A83E-D4F47DF2CFC5}" type="slidenum">
              <a:rPr lang="en-US" smtClean="0"/>
              <a:t>‹#›</a:t>
            </a:fld>
            <a:endParaRPr lang="en-US"/>
          </a:p>
        </p:txBody>
      </p:sp>
    </p:spTree>
    <p:extLst>
      <p:ext uri="{BB962C8B-B14F-4D97-AF65-F5344CB8AC3E}">
        <p14:creationId xmlns:p14="http://schemas.microsoft.com/office/powerpoint/2010/main" val="2193491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61700-EE5D-678E-F3E4-6F9EDD6BE42D}"/>
              </a:ext>
            </a:extLst>
          </p:cNvPr>
          <p:cNvSpPr>
            <a:spLocks noGrp="1"/>
          </p:cNvSpPr>
          <p:nvPr>
            <p:ph type="ctrTitle"/>
          </p:nvPr>
        </p:nvSpPr>
        <p:spPr/>
        <p:txBody>
          <a:bodyPr>
            <a:normAutofit/>
          </a:bodyPr>
          <a:lstStyle/>
          <a:p>
            <a:r>
              <a:rPr lang="en-US" sz="7200" dirty="0"/>
              <a:t>Life of Elijah, pt. 4</a:t>
            </a:r>
          </a:p>
        </p:txBody>
      </p:sp>
      <p:sp>
        <p:nvSpPr>
          <p:cNvPr id="3" name="Subtitle 2">
            <a:extLst>
              <a:ext uri="{FF2B5EF4-FFF2-40B4-BE49-F238E27FC236}">
                <a16:creationId xmlns:a16="http://schemas.microsoft.com/office/drawing/2014/main" id="{CE67EB2A-BE23-8C36-1C87-A8999A21A599}"/>
              </a:ext>
            </a:extLst>
          </p:cNvPr>
          <p:cNvSpPr>
            <a:spLocks noGrp="1"/>
          </p:cNvSpPr>
          <p:nvPr>
            <p:ph type="subTitle" idx="1"/>
          </p:nvPr>
        </p:nvSpPr>
        <p:spPr/>
        <p:txBody>
          <a:bodyPr>
            <a:normAutofit/>
          </a:bodyPr>
          <a:lstStyle/>
          <a:p>
            <a:r>
              <a:rPr lang="en-US" sz="4800" dirty="0"/>
              <a:t>1 Kings 18:20-46</a:t>
            </a:r>
          </a:p>
        </p:txBody>
      </p:sp>
    </p:spTree>
    <p:extLst>
      <p:ext uri="{BB962C8B-B14F-4D97-AF65-F5344CB8AC3E}">
        <p14:creationId xmlns:p14="http://schemas.microsoft.com/office/powerpoint/2010/main" val="321378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C43A2A-DB3F-8755-025D-87CDAF8803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05727" y="-30811"/>
            <a:ext cx="4226527" cy="6888811"/>
          </a:xfrm>
          <a:prstGeom prst="rect">
            <a:avLst/>
          </a:prstGeom>
          <a:noFill/>
          <a:ln>
            <a:noFill/>
          </a:ln>
        </p:spPr>
      </p:pic>
      <p:sp>
        <p:nvSpPr>
          <p:cNvPr id="17" name="TextBox 16">
            <a:extLst>
              <a:ext uri="{FF2B5EF4-FFF2-40B4-BE49-F238E27FC236}">
                <a16:creationId xmlns:a16="http://schemas.microsoft.com/office/drawing/2014/main" id="{F431AF19-1660-230E-37E2-064E7DD9DEAD}"/>
              </a:ext>
            </a:extLst>
          </p:cNvPr>
          <p:cNvSpPr txBox="1"/>
          <p:nvPr/>
        </p:nvSpPr>
        <p:spPr>
          <a:xfrm>
            <a:off x="8556171" y="4463143"/>
            <a:ext cx="2188029"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dirty="0"/>
              <a:t>Dead Sea</a:t>
            </a:r>
          </a:p>
        </p:txBody>
      </p:sp>
      <p:sp>
        <p:nvSpPr>
          <p:cNvPr id="18" name="TextBox 17">
            <a:extLst>
              <a:ext uri="{FF2B5EF4-FFF2-40B4-BE49-F238E27FC236}">
                <a16:creationId xmlns:a16="http://schemas.microsoft.com/office/drawing/2014/main" id="{52B59885-9763-0120-2B1E-E3C6C6525192}"/>
              </a:ext>
            </a:extLst>
          </p:cNvPr>
          <p:cNvSpPr txBox="1"/>
          <p:nvPr/>
        </p:nvSpPr>
        <p:spPr>
          <a:xfrm>
            <a:off x="8556169" y="1872728"/>
            <a:ext cx="3222173"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dirty="0"/>
              <a:t>Sea of Galilee</a:t>
            </a:r>
          </a:p>
        </p:txBody>
      </p:sp>
      <p:cxnSp>
        <p:nvCxnSpPr>
          <p:cNvPr id="20" name="Straight Arrow Connector 19">
            <a:extLst>
              <a:ext uri="{FF2B5EF4-FFF2-40B4-BE49-F238E27FC236}">
                <a16:creationId xmlns:a16="http://schemas.microsoft.com/office/drawing/2014/main" id="{176410BB-1979-FE2E-1837-E84F5E13451E}"/>
              </a:ext>
            </a:extLst>
          </p:cNvPr>
          <p:cNvCxnSpPr>
            <a:cxnSpLocks/>
            <a:stCxn id="18" idx="1"/>
          </p:cNvCxnSpPr>
          <p:nvPr/>
        </p:nvCxnSpPr>
        <p:spPr>
          <a:xfrm flipH="1" flipV="1">
            <a:off x="6890657" y="1948537"/>
            <a:ext cx="1665512" cy="2781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C8495B9-9F0E-EE8E-D96B-CE2345343C1F}"/>
              </a:ext>
            </a:extLst>
          </p:cNvPr>
          <p:cNvCxnSpPr>
            <a:cxnSpLocks/>
            <a:stCxn id="17" idx="1"/>
          </p:cNvCxnSpPr>
          <p:nvPr/>
        </p:nvCxnSpPr>
        <p:spPr>
          <a:xfrm flipH="1">
            <a:off x="6770914" y="4817086"/>
            <a:ext cx="1785257" cy="153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408A8309-B418-E9F9-071D-BF12F1A201D1}"/>
              </a:ext>
            </a:extLst>
          </p:cNvPr>
          <p:cNvSpPr/>
          <p:nvPr/>
        </p:nvSpPr>
        <p:spPr>
          <a:xfrm>
            <a:off x="5780315" y="1948537"/>
            <a:ext cx="217714" cy="21771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1C09A69A-35EC-ECC7-D677-6A59F0F2B9C0}"/>
              </a:ext>
            </a:extLst>
          </p:cNvPr>
          <p:cNvCxnSpPr>
            <a:endCxn id="7" idx="4"/>
          </p:cNvCxnSpPr>
          <p:nvPr/>
        </p:nvCxnSpPr>
        <p:spPr>
          <a:xfrm flipH="1" flipV="1">
            <a:off x="5889172" y="2166251"/>
            <a:ext cx="424544" cy="60960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8A68FA88-5593-9C7C-D659-02896863F3F0}"/>
              </a:ext>
            </a:extLst>
          </p:cNvPr>
          <p:cNvGrpSpPr/>
          <p:nvPr/>
        </p:nvGrpSpPr>
        <p:grpSpPr>
          <a:xfrm>
            <a:off x="5998029" y="2057394"/>
            <a:ext cx="489853" cy="609601"/>
            <a:chOff x="5998029" y="2057394"/>
            <a:chExt cx="489853" cy="609601"/>
          </a:xfrm>
        </p:grpSpPr>
        <p:sp>
          <p:nvSpPr>
            <p:cNvPr id="3" name="Oval 2">
              <a:extLst>
                <a:ext uri="{FF2B5EF4-FFF2-40B4-BE49-F238E27FC236}">
                  <a16:creationId xmlns:a16="http://schemas.microsoft.com/office/drawing/2014/main" id="{9E6B0B95-8218-01AF-6E30-A7B399257F41}"/>
                </a:ext>
              </a:extLst>
            </p:cNvPr>
            <p:cNvSpPr/>
            <p:nvPr/>
          </p:nvSpPr>
          <p:spPr>
            <a:xfrm>
              <a:off x="6270168" y="2449281"/>
              <a:ext cx="217714" cy="21771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1E66BDBF-31D5-FBB4-8027-CFCB3A688531}"/>
                </a:ext>
              </a:extLst>
            </p:cNvPr>
            <p:cNvCxnSpPr>
              <a:stCxn id="7" idx="6"/>
              <a:endCxn id="3" idx="0"/>
            </p:cNvCxnSpPr>
            <p:nvPr/>
          </p:nvCxnSpPr>
          <p:spPr>
            <a:xfrm>
              <a:off x="5998029" y="2057394"/>
              <a:ext cx="315687" cy="39188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573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03CC06-5CEF-9712-7F51-8796EF1DA408}"/>
              </a:ext>
            </a:extLst>
          </p:cNvPr>
          <p:cNvPicPr>
            <a:picLocks noChangeAspect="1"/>
          </p:cNvPicPr>
          <p:nvPr/>
        </p:nvPicPr>
        <p:blipFill>
          <a:blip r:embed="rId2"/>
          <a:stretch>
            <a:fillRect/>
          </a:stretch>
        </p:blipFill>
        <p:spPr>
          <a:xfrm>
            <a:off x="1524000" y="0"/>
            <a:ext cx="9144000" cy="6858000"/>
          </a:xfrm>
          <a:prstGeom prst="rect">
            <a:avLst/>
          </a:prstGeom>
        </p:spPr>
      </p:pic>
      <p:sp>
        <p:nvSpPr>
          <p:cNvPr id="4" name="TextBox 3">
            <a:extLst>
              <a:ext uri="{FF2B5EF4-FFF2-40B4-BE49-F238E27FC236}">
                <a16:creationId xmlns:a16="http://schemas.microsoft.com/office/drawing/2014/main" id="{EE0C19F9-3890-BF43-0467-38AEFCB498BA}"/>
              </a:ext>
            </a:extLst>
          </p:cNvPr>
          <p:cNvSpPr txBox="1"/>
          <p:nvPr/>
        </p:nvSpPr>
        <p:spPr>
          <a:xfrm>
            <a:off x="1524000" y="0"/>
            <a:ext cx="5043175" cy="584775"/>
          </a:xfrm>
          <a:prstGeom prst="rect">
            <a:avLst/>
          </a:prstGeom>
          <a:solidFill>
            <a:schemeClr val="bg1"/>
          </a:solidFill>
          <a:ln>
            <a:solidFill>
              <a:schemeClr val="tx1"/>
            </a:solidFill>
          </a:ln>
        </p:spPr>
        <p:txBody>
          <a:bodyPr wrap="none" rtlCol="0">
            <a:spAutoFit/>
          </a:bodyPr>
          <a:lstStyle/>
          <a:p>
            <a:r>
              <a:rPr lang="en-US" sz="3200" dirty="0"/>
              <a:t>Mt. Carmel’s Southwest Face</a:t>
            </a:r>
          </a:p>
        </p:txBody>
      </p:sp>
    </p:spTree>
    <p:extLst>
      <p:ext uri="{BB962C8B-B14F-4D97-AF65-F5344CB8AC3E}">
        <p14:creationId xmlns:p14="http://schemas.microsoft.com/office/powerpoint/2010/main" val="307084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CD13B8-0E66-653C-863D-1411E6C7E74E}"/>
              </a:ext>
            </a:extLst>
          </p:cNvPr>
          <p:cNvPicPr>
            <a:picLocks noChangeAspect="1"/>
          </p:cNvPicPr>
          <p:nvPr/>
        </p:nvPicPr>
        <p:blipFill>
          <a:blip r:embed="rId2"/>
          <a:stretch>
            <a:fillRect/>
          </a:stretch>
        </p:blipFill>
        <p:spPr>
          <a:xfrm>
            <a:off x="951985" y="0"/>
            <a:ext cx="10288029" cy="6858000"/>
          </a:xfrm>
          <a:prstGeom prst="rect">
            <a:avLst/>
          </a:prstGeom>
        </p:spPr>
      </p:pic>
      <p:sp>
        <p:nvSpPr>
          <p:cNvPr id="4" name="TextBox 3">
            <a:extLst>
              <a:ext uri="{FF2B5EF4-FFF2-40B4-BE49-F238E27FC236}">
                <a16:creationId xmlns:a16="http://schemas.microsoft.com/office/drawing/2014/main" id="{97752DDF-102B-9B41-4F97-0C6BEFBCD0FF}"/>
              </a:ext>
            </a:extLst>
          </p:cNvPr>
          <p:cNvSpPr txBox="1"/>
          <p:nvPr/>
        </p:nvSpPr>
        <p:spPr>
          <a:xfrm>
            <a:off x="957941" y="10885"/>
            <a:ext cx="7579319" cy="584775"/>
          </a:xfrm>
          <a:prstGeom prst="rect">
            <a:avLst/>
          </a:prstGeom>
          <a:solidFill>
            <a:schemeClr val="bg1"/>
          </a:solidFill>
          <a:ln>
            <a:solidFill>
              <a:schemeClr val="tx1"/>
            </a:solidFill>
          </a:ln>
        </p:spPr>
        <p:txBody>
          <a:bodyPr wrap="none" rtlCol="0">
            <a:spAutoFit/>
          </a:bodyPr>
          <a:lstStyle/>
          <a:p>
            <a:r>
              <a:rPr lang="en-US" sz="3200" dirty="0"/>
              <a:t>Jezreel Valley – On Mt. Carmel, looking east</a:t>
            </a:r>
          </a:p>
        </p:txBody>
      </p:sp>
    </p:spTree>
    <p:extLst>
      <p:ext uri="{BB962C8B-B14F-4D97-AF65-F5344CB8AC3E}">
        <p14:creationId xmlns:p14="http://schemas.microsoft.com/office/powerpoint/2010/main" val="701707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F83F9-9FDF-5F19-AC05-A7947230EFEE}"/>
              </a:ext>
            </a:extLst>
          </p:cNvPr>
          <p:cNvPicPr>
            <a:picLocks noChangeAspect="1"/>
          </p:cNvPicPr>
          <p:nvPr/>
        </p:nvPicPr>
        <p:blipFill>
          <a:blip r:embed="rId2"/>
          <a:stretch>
            <a:fillRect/>
          </a:stretch>
        </p:blipFill>
        <p:spPr>
          <a:xfrm>
            <a:off x="0" y="142875"/>
            <a:ext cx="12192000" cy="6572250"/>
          </a:xfrm>
          <a:prstGeom prst="rect">
            <a:avLst/>
          </a:prstGeom>
        </p:spPr>
      </p:pic>
      <p:sp>
        <p:nvSpPr>
          <p:cNvPr id="4" name="TextBox 3">
            <a:extLst>
              <a:ext uri="{FF2B5EF4-FFF2-40B4-BE49-F238E27FC236}">
                <a16:creationId xmlns:a16="http://schemas.microsoft.com/office/drawing/2014/main" id="{3D2DEAA2-10EE-B9F6-06C7-073C66500702}"/>
              </a:ext>
            </a:extLst>
          </p:cNvPr>
          <p:cNvSpPr txBox="1"/>
          <p:nvPr/>
        </p:nvSpPr>
        <p:spPr>
          <a:xfrm>
            <a:off x="0" y="0"/>
            <a:ext cx="8458341" cy="1077218"/>
          </a:xfrm>
          <a:prstGeom prst="rect">
            <a:avLst/>
          </a:prstGeom>
          <a:solidFill>
            <a:schemeClr val="bg1"/>
          </a:solidFill>
          <a:ln>
            <a:solidFill>
              <a:schemeClr val="tx1"/>
            </a:solidFill>
          </a:ln>
        </p:spPr>
        <p:txBody>
          <a:bodyPr wrap="none" rtlCol="0">
            <a:spAutoFit/>
          </a:bodyPr>
          <a:lstStyle/>
          <a:p>
            <a:r>
              <a:rPr lang="en-US" sz="3200" dirty="0"/>
              <a:t>Bay of Haifa from Mt. Carmel</a:t>
            </a:r>
          </a:p>
          <a:p>
            <a:r>
              <a:rPr lang="en-US" sz="3200" dirty="0"/>
              <a:t>“Go up now, look toward the sea” (1 Kings 18:43)</a:t>
            </a:r>
          </a:p>
        </p:txBody>
      </p:sp>
      <p:sp>
        <p:nvSpPr>
          <p:cNvPr id="5" name="Oval 4">
            <a:extLst>
              <a:ext uri="{FF2B5EF4-FFF2-40B4-BE49-F238E27FC236}">
                <a16:creationId xmlns:a16="http://schemas.microsoft.com/office/drawing/2014/main" id="{2A0BD672-9EEE-ED1B-F880-2502563C741B}"/>
              </a:ext>
            </a:extLst>
          </p:cNvPr>
          <p:cNvSpPr/>
          <p:nvPr/>
        </p:nvSpPr>
        <p:spPr>
          <a:xfrm>
            <a:off x="3450771" y="4180115"/>
            <a:ext cx="2340429" cy="219891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02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BB54D-9978-8F75-97E0-7DFE0FFAA079}"/>
              </a:ext>
            </a:extLst>
          </p:cNvPr>
          <p:cNvSpPr>
            <a:spLocks noGrp="1"/>
          </p:cNvSpPr>
          <p:nvPr>
            <p:ph type="title"/>
          </p:nvPr>
        </p:nvSpPr>
        <p:spPr/>
        <p:txBody>
          <a:bodyPr/>
          <a:lstStyle/>
          <a:p>
            <a:r>
              <a:rPr lang="en-US" dirty="0"/>
              <a:t>1 Kings 18:20-21</a:t>
            </a:r>
          </a:p>
        </p:txBody>
      </p:sp>
      <p:sp>
        <p:nvSpPr>
          <p:cNvPr id="3" name="Content Placeholder 2">
            <a:extLst>
              <a:ext uri="{FF2B5EF4-FFF2-40B4-BE49-F238E27FC236}">
                <a16:creationId xmlns:a16="http://schemas.microsoft.com/office/drawing/2014/main" id="{55A47938-A0B4-3C00-A492-6CAB19DA9261}"/>
              </a:ext>
            </a:extLst>
          </p:cNvPr>
          <p:cNvSpPr>
            <a:spLocks noGrp="1"/>
          </p:cNvSpPr>
          <p:nvPr>
            <p:ph idx="1"/>
          </p:nvPr>
        </p:nvSpPr>
        <p:spPr/>
        <p:txBody>
          <a:bodyPr>
            <a:normAutofit/>
          </a:bodyPr>
          <a:lstStyle/>
          <a:p>
            <a:pPr marL="0" indent="0">
              <a:buNone/>
            </a:pPr>
            <a:r>
              <a:rPr lang="en-US" sz="4000" dirty="0"/>
              <a:t>So Ahab sent to all the people of Israel and gathered the prophets together at Mount Carmel. And Elijah came near to all the people and said, “How long will you go limping between two different opinions? If the </a:t>
            </a:r>
            <a:r>
              <a:rPr lang="en-US" sz="4000" cap="small" dirty="0">
                <a:effectLst/>
              </a:rPr>
              <a:t>Lord</a:t>
            </a:r>
            <a:r>
              <a:rPr lang="en-US" sz="4000" dirty="0"/>
              <a:t> is God, follow him; but if Baal, then follow him.” And the people did not answer him a word.</a:t>
            </a:r>
          </a:p>
        </p:txBody>
      </p:sp>
    </p:spTree>
    <p:extLst>
      <p:ext uri="{BB962C8B-B14F-4D97-AF65-F5344CB8AC3E}">
        <p14:creationId xmlns:p14="http://schemas.microsoft.com/office/powerpoint/2010/main" val="1466563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BB54D-9978-8F75-97E0-7DFE0FFAA079}"/>
              </a:ext>
            </a:extLst>
          </p:cNvPr>
          <p:cNvSpPr>
            <a:spLocks noGrp="1"/>
          </p:cNvSpPr>
          <p:nvPr>
            <p:ph type="title"/>
          </p:nvPr>
        </p:nvSpPr>
        <p:spPr/>
        <p:txBody>
          <a:bodyPr/>
          <a:lstStyle/>
          <a:p>
            <a:r>
              <a:rPr lang="en-US" dirty="0"/>
              <a:t>1 Kings 18:22-23</a:t>
            </a:r>
          </a:p>
        </p:txBody>
      </p:sp>
      <p:sp>
        <p:nvSpPr>
          <p:cNvPr id="3" name="Content Placeholder 2">
            <a:extLst>
              <a:ext uri="{FF2B5EF4-FFF2-40B4-BE49-F238E27FC236}">
                <a16:creationId xmlns:a16="http://schemas.microsoft.com/office/drawing/2014/main" id="{55A47938-A0B4-3C00-A492-6CAB19DA9261}"/>
              </a:ext>
            </a:extLst>
          </p:cNvPr>
          <p:cNvSpPr>
            <a:spLocks noGrp="1"/>
          </p:cNvSpPr>
          <p:nvPr>
            <p:ph idx="1"/>
          </p:nvPr>
        </p:nvSpPr>
        <p:spPr/>
        <p:txBody>
          <a:bodyPr>
            <a:normAutofit/>
          </a:bodyPr>
          <a:lstStyle/>
          <a:p>
            <a:pPr marL="0" indent="0">
              <a:buNone/>
            </a:pPr>
            <a:r>
              <a:rPr lang="en-US" sz="4000" dirty="0"/>
              <a:t>Then Elijah said to the people, “I, even I only, am left a prophet of the </a:t>
            </a:r>
            <a:r>
              <a:rPr lang="en-US" sz="4000" cap="small" dirty="0">
                <a:effectLst/>
              </a:rPr>
              <a:t>Lord</a:t>
            </a:r>
            <a:r>
              <a:rPr lang="en-US" sz="4000" dirty="0"/>
              <a:t>, but Baal's prophets are 450 men. Let two bulls be given to us, and let them choose one bull for themselves and cut it in pieces and lay it on the wood, but put no fire to it. And I will prepare the other bull and lay it on the wood and put no fire to it. </a:t>
            </a:r>
          </a:p>
        </p:txBody>
      </p:sp>
    </p:spTree>
    <p:extLst>
      <p:ext uri="{BB962C8B-B14F-4D97-AF65-F5344CB8AC3E}">
        <p14:creationId xmlns:p14="http://schemas.microsoft.com/office/powerpoint/2010/main" val="3232449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BB54D-9978-8F75-97E0-7DFE0FFAA079}"/>
              </a:ext>
            </a:extLst>
          </p:cNvPr>
          <p:cNvSpPr>
            <a:spLocks noGrp="1"/>
          </p:cNvSpPr>
          <p:nvPr>
            <p:ph type="title"/>
          </p:nvPr>
        </p:nvSpPr>
        <p:spPr/>
        <p:txBody>
          <a:bodyPr/>
          <a:lstStyle/>
          <a:p>
            <a:r>
              <a:rPr lang="en-US" dirty="0"/>
              <a:t>1 Kings 18:24-25</a:t>
            </a:r>
          </a:p>
        </p:txBody>
      </p:sp>
      <p:sp>
        <p:nvSpPr>
          <p:cNvPr id="3" name="Content Placeholder 2">
            <a:extLst>
              <a:ext uri="{FF2B5EF4-FFF2-40B4-BE49-F238E27FC236}">
                <a16:creationId xmlns:a16="http://schemas.microsoft.com/office/drawing/2014/main" id="{55A47938-A0B4-3C00-A492-6CAB19DA9261}"/>
              </a:ext>
            </a:extLst>
          </p:cNvPr>
          <p:cNvSpPr>
            <a:spLocks noGrp="1"/>
          </p:cNvSpPr>
          <p:nvPr>
            <p:ph idx="1"/>
          </p:nvPr>
        </p:nvSpPr>
        <p:spPr/>
        <p:txBody>
          <a:bodyPr>
            <a:normAutofit lnSpcReduction="10000"/>
          </a:bodyPr>
          <a:lstStyle/>
          <a:p>
            <a:pPr marL="0" indent="0">
              <a:buNone/>
            </a:pPr>
            <a:r>
              <a:rPr lang="en-US" sz="4000" dirty="0"/>
              <a:t>And you call upon the name of your god, and I will call upon the name of the </a:t>
            </a:r>
            <a:r>
              <a:rPr lang="en-US" sz="4000" cap="small" dirty="0">
                <a:effectLst/>
              </a:rPr>
              <a:t>Lord</a:t>
            </a:r>
            <a:r>
              <a:rPr lang="en-US" sz="4000" dirty="0"/>
              <a:t>, and the God who answers by fire, he is God.” And all the people answered, “It is well spoken.” Then Elijah said to the prophets of Baal, “Choose for yourselves one bull and prepare it first, for you are many, and call upon the name of your god, but put no fire to it.” </a:t>
            </a:r>
          </a:p>
        </p:txBody>
      </p:sp>
    </p:spTree>
    <p:extLst>
      <p:ext uri="{BB962C8B-B14F-4D97-AF65-F5344CB8AC3E}">
        <p14:creationId xmlns:p14="http://schemas.microsoft.com/office/powerpoint/2010/main" val="2868763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30FC7-B621-472E-C44C-AE14E56C2A95}"/>
              </a:ext>
            </a:extLst>
          </p:cNvPr>
          <p:cNvSpPr>
            <a:spLocks noGrp="1"/>
          </p:cNvSpPr>
          <p:nvPr>
            <p:ph type="title"/>
          </p:nvPr>
        </p:nvSpPr>
        <p:spPr/>
        <p:txBody>
          <a:bodyPr>
            <a:normAutofit/>
          </a:bodyPr>
          <a:lstStyle/>
          <a:p>
            <a:r>
              <a:rPr lang="en-US" sz="5400" dirty="0"/>
              <a:t>Elijah’s Challenges (18:20-25)</a:t>
            </a:r>
          </a:p>
        </p:txBody>
      </p:sp>
      <p:sp>
        <p:nvSpPr>
          <p:cNvPr id="3" name="Content Placeholder 2">
            <a:extLst>
              <a:ext uri="{FF2B5EF4-FFF2-40B4-BE49-F238E27FC236}">
                <a16:creationId xmlns:a16="http://schemas.microsoft.com/office/drawing/2014/main" id="{488A28E0-E33C-FCE5-ED38-63B1EE97604D}"/>
              </a:ext>
            </a:extLst>
          </p:cNvPr>
          <p:cNvSpPr>
            <a:spLocks noGrp="1"/>
          </p:cNvSpPr>
          <p:nvPr>
            <p:ph idx="1"/>
          </p:nvPr>
        </p:nvSpPr>
        <p:spPr/>
        <p:txBody>
          <a:bodyPr>
            <a:normAutofit/>
          </a:bodyPr>
          <a:lstStyle/>
          <a:p>
            <a:pPr marL="514350" indent="-514350">
              <a:lnSpc>
                <a:spcPct val="150000"/>
              </a:lnSpc>
              <a:buFont typeface="+mj-lt"/>
              <a:buAutoNum type="arabicPeriod"/>
            </a:pPr>
            <a:r>
              <a:rPr lang="en-US" sz="4000" b="1" dirty="0"/>
              <a:t>Challenge to the people of Israel</a:t>
            </a:r>
          </a:p>
          <a:p>
            <a:pPr marL="514350" indent="-514350">
              <a:lnSpc>
                <a:spcPct val="150000"/>
              </a:lnSpc>
              <a:buFont typeface="+mj-lt"/>
              <a:buAutoNum type="arabicPeriod"/>
            </a:pPr>
            <a:r>
              <a:rPr lang="en-US" sz="4000" dirty="0">
                <a:solidFill>
                  <a:schemeClr val="bg1">
                    <a:lumMod val="65000"/>
                  </a:schemeClr>
                </a:solidFill>
              </a:rPr>
              <a:t>Challenge to the priests of Baal</a:t>
            </a:r>
          </a:p>
        </p:txBody>
      </p:sp>
    </p:spTree>
    <p:extLst>
      <p:ext uri="{BB962C8B-B14F-4D97-AF65-F5344CB8AC3E}">
        <p14:creationId xmlns:p14="http://schemas.microsoft.com/office/powerpoint/2010/main" val="867395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30FC7-B621-472E-C44C-AE14E56C2A95}"/>
              </a:ext>
            </a:extLst>
          </p:cNvPr>
          <p:cNvSpPr>
            <a:spLocks noGrp="1"/>
          </p:cNvSpPr>
          <p:nvPr>
            <p:ph type="title"/>
          </p:nvPr>
        </p:nvSpPr>
        <p:spPr/>
        <p:txBody>
          <a:bodyPr>
            <a:normAutofit/>
          </a:bodyPr>
          <a:lstStyle/>
          <a:p>
            <a:r>
              <a:rPr lang="en-US" sz="5400" dirty="0"/>
              <a:t>Elijah’s Challenges (18:20-25)</a:t>
            </a:r>
          </a:p>
        </p:txBody>
      </p:sp>
      <p:sp>
        <p:nvSpPr>
          <p:cNvPr id="3" name="Content Placeholder 2">
            <a:extLst>
              <a:ext uri="{FF2B5EF4-FFF2-40B4-BE49-F238E27FC236}">
                <a16:creationId xmlns:a16="http://schemas.microsoft.com/office/drawing/2014/main" id="{488A28E0-E33C-FCE5-ED38-63B1EE97604D}"/>
              </a:ext>
            </a:extLst>
          </p:cNvPr>
          <p:cNvSpPr>
            <a:spLocks noGrp="1"/>
          </p:cNvSpPr>
          <p:nvPr>
            <p:ph idx="1"/>
          </p:nvPr>
        </p:nvSpPr>
        <p:spPr/>
        <p:txBody>
          <a:bodyPr>
            <a:normAutofit/>
          </a:bodyPr>
          <a:lstStyle/>
          <a:p>
            <a:pPr marL="514350" indent="-514350">
              <a:lnSpc>
                <a:spcPct val="150000"/>
              </a:lnSpc>
              <a:buFont typeface="+mj-lt"/>
              <a:buAutoNum type="arabicPeriod"/>
            </a:pPr>
            <a:r>
              <a:rPr lang="en-US" sz="4000" dirty="0">
                <a:solidFill>
                  <a:schemeClr val="bg1">
                    <a:lumMod val="65000"/>
                  </a:schemeClr>
                </a:solidFill>
              </a:rPr>
              <a:t>Challenge to the people of Israel</a:t>
            </a:r>
          </a:p>
          <a:p>
            <a:pPr marL="514350" indent="-514350">
              <a:lnSpc>
                <a:spcPct val="150000"/>
              </a:lnSpc>
              <a:buFont typeface="+mj-lt"/>
              <a:buAutoNum type="arabicPeriod"/>
            </a:pPr>
            <a:r>
              <a:rPr lang="en-US" sz="4000" b="1" dirty="0"/>
              <a:t>Challenge to the priests of Baal</a:t>
            </a:r>
          </a:p>
        </p:txBody>
      </p:sp>
    </p:spTree>
    <p:extLst>
      <p:ext uri="{BB962C8B-B14F-4D97-AF65-F5344CB8AC3E}">
        <p14:creationId xmlns:p14="http://schemas.microsoft.com/office/powerpoint/2010/main" val="2081610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8A527-368F-9D56-4CB2-527CA4FCEA52}"/>
              </a:ext>
            </a:extLst>
          </p:cNvPr>
          <p:cNvSpPr>
            <a:spLocks noGrp="1"/>
          </p:cNvSpPr>
          <p:nvPr>
            <p:ph type="title"/>
          </p:nvPr>
        </p:nvSpPr>
        <p:spPr/>
        <p:txBody>
          <a:bodyPr/>
          <a:lstStyle/>
          <a:p>
            <a:r>
              <a:rPr lang="en-US" dirty="0"/>
              <a:t>1 Kings 18:26</a:t>
            </a:r>
          </a:p>
        </p:txBody>
      </p:sp>
      <p:sp>
        <p:nvSpPr>
          <p:cNvPr id="3" name="Content Placeholder 2">
            <a:extLst>
              <a:ext uri="{FF2B5EF4-FFF2-40B4-BE49-F238E27FC236}">
                <a16:creationId xmlns:a16="http://schemas.microsoft.com/office/drawing/2014/main" id="{E21B9606-E362-1AE3-6EF4-AF413A6A8A74}"/>
              </a:ext>
            </a:extLst>
          </p:cNvPr>
          <p:cNvSpPr>
            <a:spLocks noGrp="1"/>
          </p:cNvSpPr>
          <p:nvPr>
            <p:ph idx="1"/>
          </p:nvPr>
        </p:nvSpPr>
        <p:spPr/>
        <p:txBody>
          <a:bodyPr>
            <a:normAutofit/>
          </a:bodyPr>
          <a:lstStyle/>
          <a:p>
            <a:pPr marL="0" indent="0">
              <a:buNone/>
            </a:pPr>
            <a:r>
              <a:rPr lang="en-US" sz="4000" dirty="0"/>
              <a:t>And they took the bull that was given them, and they prepared it and called upon the name of Baal from morning until noon, saying, “O Baal, answer us!” But there was no voice, and no one answered. And they limped around the altar that they had made.</a:t>
            </a:r>
          </a:p>
        </p:txBody>
      </p:sp>
    </p:spTree>
    <p:extLst>
      <p:ext uri="{BB962C8B-B14F-4D97-AF65-F5344CB8AC3E}">
        <p14:creationId xmlns:p14="http://schemas.microsoft.com/office/powerpoint/2010/main" val="770187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8A527-368F-9D56-4CB2-527CA4FCEA52}"/>
              </a:ext>
            </a:extLst>
          </p:cNvPr>
          <p:cNvSpPr>
            <a:spLocks noGrp="1"/>
          </p:cNvSpPr>
          <p:nvPr>
            <p:ph type="title"/>
          </p:nvPr>
        </p:nvSpPr>
        <p:spPr/>
        <p:txBody>
          <a:bodyPr/>
          <a:lstStyle/>
          <a:p>
            <a:r>
              <a:rPr lang="en-US" dirty="0"/>
              <a:t>1 Kings 18:27-28</a:t>
            </a:r>
          </a:p>
        </p:txBody>
      </p:sp>
      <p:sp>
        <p:nvSpPr>
          <p:cNvPr id="3" name="Content Placeholder 2">
            <a:extLst>
              <a:ext uri="{FF2B5EF4-FFF2-40B4-BE49-F238E27FC236}">
                <a16:creationId xmlns:a16="http://schemas.microsoft.com/office/drawing/2014/main" id="{E21B9606-E362-1AE3-6EF4-AF413A6A8A74}"/>
              </a:ext>
            </a:extLst>
          </p:cNvPr>
          <p:cNvSpPr>
            <a:spLocks noGrp="1"/>
          </p:cNvSpPr>
          <p:nvPr>
            <p:ph idx="1"/>
          </p:nvPr>
        </p:nvSpPr>
        <p:spPr/>
        <p:txBody>
          <a:bodyPr>
            <a:normAutofit/>
          </a:bodyPr>
          <a:lstStyle/>
          <a:p>
            <a:pPr marL="0" indent="0">
              <a:buNone/>
            </a:pPr>
            <a:r>
              <a:rPr lang="en-US" sz="4000" dirty="0"/>
              <a:t>And at noon Elijah mocked them, saying, “Cry aloud, for he is a god. Either he is musing, or he is relieving himself, or he is on a journey, or perhaps he is asleep and must be awakened.” And they cried aloud and cut themselves after their custom with swords and lances, until the blood gushed out upon them.</a:t>
            </a:r>
          </a:p>
        </p:txBody>
      </p:sp>
    </p:spTree>
    <p:extLst>
      <p:ext uri="{BB962C8B-B14F-4D97-AF65-F5344CB8AC3E}">
        <p14:creationId xmlns:p14="http://schemas.microsoft.com/office/powerpoint/2010/main" val="3411631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8A527-368F-9D56-4CB2-527CA4FCEA52}"/>
              </a:ext>
            </a:extLst>
          </p:cNvPr>
          <p:cNvSpPr>
            <a:spLocks noGrp="1"/>
          </p:cNvSpPr>
          <p:nvPr>
            <p:ph type="title"/>
          </p:nvPr>
        </p:nvSpPr>
        <p:spPr/>
        <p:txBody>
          <a:bodyPr/>
          <a:lstStyle/>
          <a:p>
            <a:r>
              <a:rPr lang="en-US" dirty="0"/>
              <a:t>1 Kings 18:29</a:t>
            </a:r>
          </a:p>
        </p:txBody>
      </p:sp>
      <p:sp>
        <p:nvSpPr>
          <p:cNvPr id="3" name="Content Placeholder 2">
            <a:extLst>
              <a:ext uri="{FF2B5EF4-FFF2-40B4-BE49-F238E27FC236}">
                <a16:creationId xmlns:a16="http://schemas.microsoft.com/office/drawing/2014/main" id="{E21B9606-E362-1AE3-6EF4-AF413A6A8A74}"/>
              </a:ext>
            </a:extLst>
          </p:cNvPr>
          <p:cNvSpPr>
            <a:spLocks noGrp="1"/>
          </p:cNvSpPr>
          <p:nvPr>
            <p:ph idx="1"/>
          </p:nvPr>
        </p:nvSpPr>
        <p:spPr/>
        <p:txBody>
          <a:bodyPr>
            <a:normAutofit/>
          </a:bodyPr>
          <a:lstStyle/>
          <a:p>
            <a:pPr marL="0" indent="0">
              <a:buNone/>
            </a:pPr>
            <a:r>
              <a:rPr lang="en-US" sz="4000" dirty="0"/>
              <a:t>And as midday passed, they raved on until the time of the offering of the oblation, but there was no voice. No one answered; no one paid attention.</a:t>
            </a:r>
          </a:p>
        </p:txBody>
      </p:sp>
    </p:spTree>
    <p:extLst>
      <p:ext uri="{BB962C8B-B14F-4D97-AF65-F5344CB8AC3E}">
        <p14:creationId xmlns:p14="http://schemas.microsoft.com/office/powerpoint/2010/main" val="1473733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8055-2E4F-4030-BEFD-EA85339B818E}"/>
              </a:ext>
            </a:extLst>
          </p:cNvPr>
          <p:cNvSpPr>
            <a:spLocks noGrp="1"/>
          </p:cNvSpPr>
          <p:nvPr>
            <p:ph type="title"/>
          </p:nvPr>
        </p:nvSpPr>
        <p:spPr>
          <a:xfrm>
            <a:off x="838200" y="365125"/>
            <a:ext cx="10515600" cy="6133646"/>
          </a:xfrm>
        </p:spPr>
        <p:txBody>
          <a:bodyPr>
            <a:normAutofit/>
          </a:bodyPr>
          <a:lstStyle/>
          <a:p>
            <a:pPr algn="ctr"/>
            <a:r>
              <a:rPr lang="en-US" sz="6600" dirty="0"/>
              <a:t>Baal’s Silence</a:t>
            </a:r>
            <a:br>
              <a:rPr lang="en-US" sz="6600" dirty="0"/>
            </a:br>
            <a:r>
              <a:rPr lang="en-US" sz="6600" dirty="0"/>
              <a:t>(18:26-29)</a:t>
            </a:r>
          </a:p>
        </p:txBody>
      </p:sp>
    </p:spTree>
    <p:extLst>
      <p:ext uri="{BB962C8B-B14F-4D97-AF65-F5344CB8AC3E}">
        <p14:creationId xmlns:p14="http://schemas.microsoft.com/office/powerpoint/2010/main" val="610996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495-98A3-6AEB-8FE0-EC5006D65FAE}"/>
              </a:ext>
            </a:extLst>
          </p:cNvPr>
          <p:cNvSpPr>
            <a:spLocks noGrp="1"/>
          </p:cNvSpPr>
          <p:nvPr>
            <p:ph type="title"/>
          </p:nvPr>
        </p:nvSpPr>
        <p:spPr/>
        <p:txBody>
          <a:bodyPr/>
          <a:lstStyle/>
          <a:p>
            <a:r>
              <a:rPr lang="en-US" dirty="0"/>
              <a:t>1 Kings 18:30-31</a:t>
            </a:r>
          </a:p>
        </p:txBody>
      </p:sp>
      <p:sp>
        <p:nvSpPr>
          <p:cNvPr id="3" name="Content Placeholder 2">
            <a:extLst>
              <a:ext uri="{FF2B5EF4-FFF2-40B4-BE49-F238E27FC236}">
                <a16:creationId xmlns:a16="http://schemas.microsoft.com/office/drawing/2014/main" id="{E8AE9C2B-AABA-A901-917A-411694615B30}"/>
              </a:ext>
            </a:extLst>
          </p:cNvPr>
          <p:cNvSpPr>
            <a:spLocks noGrp="1"/>
          </p:cNvSpPr>
          <p:nvPr>
            <p:ph idx="1"/>
          </p:nvPr>
        </p:nvSpPr>
        <p:spPr/>
        <p:txBody>
          <a:bodyPr>
            <a:normAutofit/>
          </a:bodyPr>
          <a:lstStyle/>
          <a:p>
            <a:pPr marL="0" indent="0">
              <a:buNone/>
            </a:pPr>
            <a:r>
              <a:rPr lang="en-US" sz="4000" dirty="0"/>
              <a:t>Then Elijah said to all the people, “Come near to me.” And all the people came near to him. And he repaired the altar of the </a:t>
            </a:r>
            <a:r>
              <a:rPr lang="en-US" sz="4000" cap="small" dirty="0">
                <a:effectLst/>
              </a:rPr>
              <a:t>Lord</a:t>
            </a:r>
            <a:r>
              <a:rPr lang="en-US" sz="4000" dirty="0"/>
              <a:t> that had been thrown down. Elijah took twelve stones, according to the number of the tribes of the sons of Jacob, to whom the word of the </a:t>
            </a:r>
            <a:r>
              <a:rPr lang="en-US" sz="4000" cap="small" dirty="0">
                <a:effectLst/>
              </a:rPr>
              <a:t>Lord</a:t>
            </a:r>
            <a:r>
              <a:rPr lang="en-US" sz="4000" dirty="0"/>
              <a:t> came, saying, “Israel shall be your name,”</a:t>
            </a:r>
          </a:p>
        </p:txBody>
      </p:sp>
    </p:spTree>
    <p:extLst>
      <p:ext uri="{BB962C8B-B14F-4D97-AF65-F5344CB8AC3E}">
        <p14:creationId xmlns:p14="http://schemas.microsoft.com/office/powerpoint/2010/main" val="3380182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495-98A3-6AEB-8FE0-EC5006D65FAE}"/>
              </a:ext>
            </a:extLst>
          </p:cNvPr>
          <p:cNvSpPr>
            <a:spLocks noGrp="1"/>
          </p:cNvSpPr>
          <p:nvPr>
            <p:ph type="title"/>
          </p:nvPr>
        </p:nvSpPr>
        <p:spPr/>
        <p:txBody>
          <a:bodyPr/>
          <a:lstStyle/>
          <a:p>
            <a:r>
              <a:rPr lang="en-US" dirty="0"/>
              <a:t>1 Kings 18:32-33</a:t>
            </a:r>
          </a:p>
        </p:txBody>
      </p:sp>
      <p:sp>
        <p:nvSpPr>
          <p:cNvPr id="3" name="Content Placeholder 2">
            <a:extLst>
              <a:ext uri="{FF2B5EF4-FFF2-40B4-BE49-F238E27FC236}">
                <a16:creationId xmlns:a16="http://schemas.microsoft.com/office/drawing/2014/main" id="{E8AE9C2B-AABA-A901-917A-411694615B30}"/>
              </a:ext>
            </a:extLst>
          </p:cNvPr>
          <p:cNvSpPr>
            <a:spLocks noGrp="1"/>
          </p:cNvSpPr>
          <p:nvPr>
            <p:ph idx="1"/>
          </p:nvPr>
        </p:nvSpPr>
        <p:spPr/>
        <p:txBody>
          <a:bodyPr>
            <a:normAutofit/>
          </a:bodyPr>
          <a:lstStyle/>
          <a:p>
            <a:pPr marL="0" indent="0">
              <a:buNone/>
            </a:pPr>
            <a:r>
              <a:rPr lang="en-US" sz="4000" dirty="0"/>
              <a:t>and with the stones he built an altar in the name of the </a:t>
            </a:r>
            <a:r>
              <a:rPr lang="en-US" sz="4000" cap="small" dirty="0">
                <a:effectLst/>
              </a:rPr>
              <a:t>Lord</a:t>
            </a:r>
            <a:r>
              <a:rPr lang="en-US" sz="4000" dirty="0"/>
              <a:t>. And he made a trench about the altar, as great as would contain two </a:t>
            </a:r>
            <a:r>
              <a:rPr lang="en-US" sz="4000" dirty="0" err="1"/>
              <a:t>seahs</a:t>
            </a:r>
            <a:r>
              <a:rPr lang="en-US" sz="4000" baseline="30000" dirty="0"/>
              <a:t> </a:t>
            </a:r>
            <a:r>
              <a:rPr lang="en-US" sz="4000" dirty="0"/>
              <a:t>of seed. And he put the wood in order and cut the bull in pieces and laid it on the wood. And he said, “Fill four jars with water and pour it on the burnt offering and on the wood.”</a:t>
            </a:r>
          </a:p>
        </p:txBody>
      </p:sp>
    </p:spTree>
    <p:extLst>
      <p:ext uri="{BB962C8B-B14F-4D97-AF65-F5344CB8AC3E}">
        <p14:creationId xmlns:p14="http://schemas.microsoft.com/office/powerpoint/2010/main" val="347562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495-98A3-6AEB-8FE0-EC5006D65FAE}"/>
              </a:ext>
            </a:extLst>
          </p:cNvPr>
          <p:cNvSpPr>
            <a:spLocks noGrp="1"/>
          </p:cNvSpPr>
          <p:nvPr>
            <p:ph type="title"/>
          </p:nvPr>
        </p:nvSpPr>
        <p:spPr/>
        <p:txBody>
          <a:bodyPr/>
          <a:lstStyle/>
          <a:p>
            <a:r>
              <a:rPr lang="en-US" dirty="0"/>
              <a:t>1 Kings 18:34-35</a:t>
            </a:r>
          </a:p>
        </p:txBody>
      </p:sp>
      <p:sp>
        <p:nvSpPr>
          <p:cNvPr id="3" name="Content Placeholder 2">
            <a:extLst>
              <a:ext uri="{FF2B5EF4-FFF2-40B4-BE49-F238E27FC236}">
                <a16:creationId xmlns:a16="http://schemas.microsoft.com/office/drawing/2014/main" id="{E8AE9C2B-AABA-A901-917A-411694615B30}"/>
              </a:ext>
            </a:extLst>
          </p:cNvPr>
          <p:cNvSpPr>
            <a:spLocks noGrp="1"/>
          </p:cNvSpPr>
          <p:nvPr>
            <p:ph idx="1"/>
          </p:nvPr>
        </p:nvSpPr>
        <p:spPr/>
        <p:txBody>
          <a:bodyPr>
            <a:normAutofit/>
          </a:bodyPr>
          <a:lstStyle/>
          <a:p>
            <a:pPr marL="0" indent="0">
              <a:buNone/>
            </a:pPr>
            <a:r>
              <a:rPr lang="en-US" sz="4000" dirty="0"/>
              <a:t>And he said, “Do it a second time.” And they did it a second time. And he said, “Do it a third time.” And they did it a third time. And the water ran around the altar and filled the trench also with water. </a:t>
            </a:r>
          </a:p>
        </p:txBody>
      </p:sp>
    </p:spTree>
    <p:extLst>
      <p:ext uri="{BB962C8B-B14F-4D97-AF65-F5344CB8AC3E}">
        <p14:creationId xmlns:p14="http://schemas.microsoft.com/office/powerpoint/2010/main" val="3059230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495-98A3-6AEB-8FE0-EC5006D65FAE}"/>
              </a:ext>
            </a:extLst>
          </p:cNvPr>
          <p:cNvSpPr>
            <a:spLocks noGrp="1"/>
          </p:cNvSpPr>
          <p:nvPr>
            <p:ph type="title"/>
          </p:nvPr>
        </p:nvSpPr>
        <p:spPr/>
        <p:txBody>
          <a:bodyPr/>
          <a:lstStyle/>
          <a:p>
            <a:r>
              <a:rPr lang="en-US" dirty="0"/>
              <a:t>1 Kings 18:36-37</a:t>
            </a:r>
          </a:p>
        </p:txBody>
      </p:sp>
      <p:sp>
        <p:nvSpPr>
          <p:cNvPr id="3" name="Content Placeholder 2">
            <a:extLst>
              <a:ext uri="{FF2B5EF4-FFF2-40B4-BE49-F238E27FC236}">
                <a16:creationId xmlns:a16="http://schemas.microsoft.com/office/drawing/2014/main" id="{E8AE9C2B-AABA-A901-917A-411694615B30}"/>
              </a:ext>
            </a:extLst>
          </p:cNvPr>
          <p:cNvSpPr>
            <a:spLocks noGrp="1"/>
          </p:cNvSpPr>
          <p:nvPr>
            <p:ph idx="1"/>
          </p:nvPr>
        </p:nvSpPr>
        <p:spPr/>
        <p:txBody>
          <a:bodyPr>
            <a:normAutofit lnSpcReduction="10000"/>
          </a:bodyPr>
          <a:lstStyle/>
          <a:p>
            <a:pPr marL="0" indent="0">
              <a:buNone/>
            </a:pPr>
            <a:r>
              <a:rPr lang="en-US" sz="4000" dirty="0"/>
              <a:t>And at the time of the offering of the oblation, Elijah the prophet came near and said, “O </a:t>
            </a:r>
            <a:r>
              <a:rPr lang="en-US" sz="4000" cap="small" dirty="0">
                <a:effectLst/>
              </a:rPr>
              <a:t>Lord</a:t>
            </a:r>
            <a:r>
              <a:rPr lang="en-US" sz="4000" dirty="0"/>
              <a:t>, God of Abraham, Isaac, and Israel, let it be known this day that you are God in Israel, and that I am your servant, and that I have done all these things at your word. Answer me, O </a:t>
            </a:r>
            <a:r>
              <a:rPr lang="en-US" sz="4000" cap="small" dirty="0">
                <a:effectLst/>
              </a:rPr>
              <a:t>Lord</a:t>
            </a:r>
            <a:r>
              <a:rPr lang="en-US" sz="4000" dirty="0"/>
              <a:t>, answer me, that this people may know that you, O </a:t>
            </a:r>
            <a:r>
              <a:rPr lang="en-US" sz="4000" cap="small" dirty="0">
                <a:effectLst/>
              </a:rPr>
              <a:t>Lord</a:t>
            </a:r>
            <a:r>
              <a:rPr lang="en-US" sz="4000" dirty="0"/>
              <a:t>, are God, and that you have turned their hearts back.”</a:t>
            </a:r>
          </a:p>
        </p:txBody>
      </p:sp>
    </p:spTree>
    <p:extLst>
      <p:ext uri="{BB962C8B-B14F-4D97-AF65-F5344CB8AC3E}">
        <p14:creationId xmlns:p14="http://schemas.microsoft.com/office/powerpoint/2010/main" val="2712318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495-98A3-6AEB-8FE0-EC5006D65FAE}"/>
              </a:ext>
            </a:extLst>
          </p:cNvPr>
          <p:cNvSpPr>
            <a:spLocks noGrp="1"/>
          </p:cNvSpPr>
          <p:nvPr>
            <p:ph type="title"/>
          </p:nvPr>
        </p:nvSpPr>
        <p:spPr/>
        <p:txBody>
          <a:bodyPr/>
          <a:lstStyle/>
          <a:p>
            <a:r>
              <a:rPr lang="en-US" dirty="0"/>
              <a:t>1 Kings 18:38-39</a:t>
            </a:r>
          </a:p>
        </p:txBody>
      </p:sp>
      <p:sp>
        <p:nvSpPr>
          <p:cNvPr id="3" name="Content Placeholder 2">
            <a:extLst>
              <a:ext uri="{FF2B5EF4-FFF2-40B4-BE49-F238E27FC236}">
                <a16:creationId xmlns:a16="http://schemas.microsoft.com/office/drawing/2014/main" id="{E8AE9C2B-AABA-A901-917A-411694615B30}"/>
              </a:ext>
            </a:extLst>
          </p:cNvPr>
          <p:cNvSpPr>
            <a:spLocks noGrp="1"/>
          </p:cNvSpPr>
          <p:nvPr>
            <p:ph idx="1"/>
          </p:nvPr>
        </p:nvSpPr>
        <p:spPr/>
        <p:txBody>
          <a:bodyPr>
            <a:normAutofit/>
          </a:bodyPr>
          <a:lstStyle/>
          <a:p>
            <a:pPr marL="0" indent="0">
              <a:buNone/>
            </a:pPr>
            <a:r>
              <a:rPr lang="en-US" sz="4000" dirty="0"/>
              <a:t>Then the fire of the </a:t>
            </a:r>
            <a:r>
              <a:rPr lang="en-US" sz="4000" cap="small" dirty="0">
                <a:effectLst/>
              </a:rPr>
              <a:t>Lord</a:t>
            </a:r>
            <a:r>
              <a:rPr lang="en-US" sz="4000" dirty="0"/>
              <a:t> fell and consumed the burnt offering and the wood and the stones and the dust, and licked up the water that was in the trench.</a:t>
            </a:r>
            <a:r>
              <a:rPr lang="en-US" sz="4000" baseline="30000" dirty="0"/>
              <a:t> </a:t>
            </a:r>
            <a:r>
              <a:rPr lang="en-US" sz="4000" dirty="0"/>
              <a:t>And when all the people saw it, they fell on their faces and said, “The </a:t>
            </a:r>
            <a:r>
              <a:rPr lang="en-US" sz="4000" cap="small" dirty="0">
                <a:effectLst/>
              </a:rPr>
              <a:t>Lord</a:t>
            </a:r>
            <a:r>
              <a:rPr lang="en-US" sz="4000" dirty="0"/>
              <a:t>, he is God; the </a:t>
            </a:r>
            <a:r>
              <a:rPr lang="en-US" sz="4000" cap="small" dirty="0">
                <a:effectLst/>
              </a:rPr>
              <a:t>Lord</a:t>
            </a:r>
            <a:r>
              <a:rPr lang="en-US" sz="4000" dirty="0"/>
              <a:t>, he is God.”</a:t>
            </a:r>
          </a:p>
        </p:txBody>
      </p:sp>
    </p:spTree>
    <p:extLst>
      <p:ext uri="{BB962C8B-B14F-4D97-AF65-F5344CB8AC3E}">
        <p14:creationId xmlns:p14="http://schemas.microsoft.com/office/powerpoint/2010/main" val="2154952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495-98A3-6AEB-8FE0-EC5006D65FAE}"/>
              </a:ext>
            </a:extLst>
          </p:cNvPr>
          <p:cNvSpPr>
            <a:spLocks noGrp="1"/>
          </p:cNvSpPr>
          <p:nvPr>
            <p:ph type="title"/>
          </p:nvPr>
        </p:nvSpPr>
        <p:spPr/>
        <p:txBody>
          <a:bodyPr/>
          <a:lstStyle/>
          <a:p>
            <a:r>
              <a:rPr lang="en-US" dirty="0"/>
              <a:t>1 Kings 18:40</a:t>
            </a:r>
          </a:p>
        </p:txBody>
      </p:sp>
      <p:sp>
        <p:nvSpPr>
          <p:cNvPr id="3" name="Content Placeholder 2">
            <a:extLst>
              <a:ext uri="{FF2B5EF4-FFF2-40B4-BE49-F238E27FC236}">
                <a16:creationId xmlns:a16="http://schemas.microsoft.com/office/drawing/2014/main" id="{E8AE9C2B-AABA-A901-917A-411694615B30}"/>
              </a:ext>
            </a:extLst>
          </p:cNvPr>
          <p:cNvSpPr>
            <a:spLocks noGrp="1"/>
          </p:cNvSpPr>
          <p:nvPr>
            <p:ph idx="1"/>
          </p:nvPr>
        </p:nvSpPr>
        <p:spPr/>
        <p:txBody>
          <a:bodyPr>
            <a:normAutofit/>
          </a:bodyPr>
          <a:lstStyle/>
          <a:p>
            <a:pPr marL="0" indent="0">
              <a:buNone/>
            </a:pPr>
            <a:r>
              <a:rPr lang="en-US" sz="4000" dirty="0"/>
              <a:t>And Elijah said to them, “Seize the prophets of Baal; let not one of them escape.” And they seized them. And Elijah brought them down to the brook Kishon and slaughtered them there.</a:t>
            </a:r>
          </a:p>
          <a:p>
            <a:pPr marL="0" indent="0">
              <a:buNone/>
            </a:pPr>
            <a:endParaRPr lang="en-US" dirty="0"/>
          </a:p>
        </p:txBody>
      </p:sp>
    </p:spTree>
    <p:extLst>
      <p:ext uri="{BB962C8B-B14F-4D97-AF65-F5344CB8AC3E}">
        <p14:creationId xmlns:p14="http://schemas.microsoft.com/office/powerpoint/2010/main" val="3015145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8055-2E4F-4030-BEFD-EA85339B818E}"/>
              </a:ext>
            </a:extLst>
          </p:cNvPr>
          <p:cNvSpPr>
            <a:spLocks noGrp="1"/>
          </p:cNvSpPr>
          <p:nvPr>
            <p:ph type="title"/>
          </p:nvPr>
        </p:nvSpPr>
        <p:spPr>
          <a:xfrm>
            <a:off x="838200" y="365125"/>
            <a:ext cx="10515600" cy="6133646"/>
          </a:xfrm>
        </p:spPr>
        <p:txBody>
          <a:bodyPr>
            <a:normAutofit/>
          </a:bodyPr>
          <a:lstStyle/>
          <a:p>
            <a:pPr algn="ctr"/>
            <a:r>
              <a:rPr lang="en-US" sz="6600" dirty="0"/>
              <a:t>YHWH’s Roar</a:t>
            </a:r>
            <a:br>
              <a:rPr lang="en-US" sz="6600" dirty="0"/>
            </a:br>
            <a:r>
              <a:rPr lang="en-US" sz="6600" dirty="0"/>
              <a:t>(18:30-40)</a:t>
            </a:r>
          </a:p>
        </p:txBody>
      </p:sp>
    </p:spTree>
    <p:extLst>
      <p:ext uri="{BB962C8B-B14F-4D97-AF65-F5344CB8AC3E}">
        <p14:creationId xmlns:p14="http://schemas.microsoft.com/office/powerpoint/2010/main" val="1166887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58650-6057-FE20-12F8-E5239358599D}"/>
              </a:ext>
            </a:extLst>
          </p:cNvPr>
          <p:cNvSpPr>
            <a:spLocks noGrp="1"/>
          </p:cNvSpPr>
          <p:nvPr>
            <p:ph type="title"/>
          </p:nvPr>
        </p:nvSpPr>
        <p:spPr/>
        <p:txBody>
          <a:bodyPr/>
          <a:lstStyle/>
          <a:p>
            <a:r>
              <a:rPr lang="en-US" dirty="0"/>
              <a:t>1 Kings 18:41-42</a:t>
            </a:r>
          </a:p>
        </p:txBody>
      </p:sp>
      <p:sp>
        <p:nvSpPr>
          <p:cNvPr id="3" name="Content Placeholder 2">
            <a:extLst>
              <a:ext uri="{FF2B5EF4-FFF2-40B4-BE49-F238E27FC236}">
                <a16:creationId xmlns:a16="http://schemas.microsoft.com/office/drawing/2014/main" id="{8928B598-7BCA-BE09-1059-CF4D2E25BAF8}"/>
              </a:ext>
            </a:extLst>
          </p:cNvPr>
          <p:cNvSpPr>
            <a:spLocks noGrp="1"/>
          </p:cNvSpPr>
          <p:nvPr>
            <p:ph idx="1"/>
          </p:nvPr>
        </p:nvSpPr>
        <p:spPr/>
        <p:txBody>
          <a:bodyPr>
            <a:normAutofit/>
          </a:bodyPr>
          <a:lstStyle/>
          <a:p>
            <a:pPr marL="0" indent="0">
              <a:buNone/>
            </a:pPr>
            <a:r>
              <a:rPr lang="en-US" sz="4000" dirty="0"/>
              <a:t>And Elijah said to Ahab, “Go up, eat and drink, for there is a sound of the rushing of rain.” So Ahab went up to eat and to drink. And Elijah went up to the top of Mount Carmel. And he bowed himself down on the earth and put his face between his knees. </a:t>
            </a:r>
          </a:p>
        </p:txBody>
      </p:sp>
    </p:spTree>
    <p:extLst>
      <p:ext uri="{BB962C8B-B14F-4D97-AF65-F5344CB8AC3E}">
        <p14:creationId xmlns:p14="http://schemas.microsoft.com/office/powerpoint/2010/main" val="485327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58650-6057-FE20-12F8-E5239358599D}"/>
              </a:ext>
            </a:extLst>
          </p:cNvPr>
          <p:cNvSpPr>
            <a:spLocks noGrp="1"/>
          </p:cNvSpPr>
          <p:nvPr>
            <p:ph type="title"/>
          </p:nvPr>
        </p:nvSpPr>
        <p:spPr/>
        <p:txBody>
          <a:bodyPr/>
          <a:lstStyle/>
          <a:p>
            <a:r>
              <a:rPr lang="en-US" dirty="0"/>
              <a:t>1 Kings 18:43-44</a:t>
            </a:r>
          </a:p>
        </p:txBody>
      </p:sp>
      <p:sp>
        <p:nvSpPr>
          <p:cNvPr id="3" name="Content Placeholder 2">
            <a:extLst>
              <a:ext uri="{FF2B5EF4-FFF2-40B4-BE49-F238E27FC236}">
                <a16:creationId xmlns:a16="http://schemas.microsoft.com/office/drawing/2014/main" id="{8928B598-7BCA-BE09-1059-CF4D2E25BAF8}"/>
              </a:ext>
            </a:extLst>
          </p:cNvPr>
          <p:cNvSpPr>
            <a:spLocks noGrp="1"/>
          </p:cNvSpPr>
          <p:nvPr>
            <p:ph idx="1"/>
          </p:nvPr>
        </p:nvSpPr>
        <p:spPr/>
        <p:txBody>
          <a:bodyPr>
            <a:normAutofit lnSpcReduction="10000"/>
          </a:bodyPr>
          <a:lstStyle/>
          <a:p>
            <a:pPr marL="0" indent="0">
              <a:buNone/>
            </a:pPr>
            <a:r>
              <a:rPr lang="en-US" sz="4000" dirty="0"/>
              <a:t>And he said to his servant, “Go up now, look toward the sea.” And he went up and looked and said, “There is nothing.” And he said, “Go again,” seven times. And at the seventh time he said, “Behold, a little cloud like a man's hand is rising from the sea.” And he said, “Go up, say to Ahab, ‘Prepare your chariot and go down, lest the rain stop you.’”</a:t>
            </a:r>
          </a:p>
        </p:txBody>
      </p:sp>
    </p:spTree>
    <p:extLst>
      <p:ext uri="{BB962C8B-B14F-4D97-AF65-F5344CB8AC3E}">
        <p14:creationId xmlns:p14="http://schemas.microsoft.com/office/powerpoint/2010/main" val="2848334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58650-6057-FE20-12F8-E5239358599D}"/>
              </a:ext>
            </a:extLst>
          </p:cNvPr>
          <p:cNvSpPr>
            <a:spLocks noGrp="1"/>
          </p:cNvSpPr>
          <p:nvPr>
            <p:ph type="title"/>
          </p:nvPr>
        </p:nvSpPr>
        <p:spPr/>
        <p:txBody>
          <a:bodyPr/>
          <a:lstStyle/>
          <a:p>
            <a:r>
              <a:rPr lang="en-US" dirty="0"/>
              <a:t>1 Kings 18:45-46</a:t>
            </a:r>
          </a:p>
        </p:txBody>
      </p:sp>
      <p:sp>
        <p:nvSpPr>
          <p:cNvPr id="3" name="Content Placeholder 2">
            <a:extLst>
              <a:ext uri="{FF2B5EF4-FFF2-40B4-BE49-F238E27FC236}">
                <a16:creationId xmlns:a16="http://schemas.microsoft.com/office/drawing/2014/main" id="{8928B598-7BCA-BE09-1059-CF4D2E25BAF8}"/>
              </a:ext>
            </a:extLst>
          </p:cNvPr>
          <p:cNvSpPr>
            <a:spLocks noGrp="1"/>
          </p:cNvSpPr>
          <p:nvPr>
            <p:ph idx="1"/>
          </p:nvPr>
        </p:nvSpPr>
        <p:spPr/>
        <p:txBody>
          <a:bodyPr>
            <a:normAutofit/>
          </a:bodyPr>
          <a:lstStyle/>
          <a:p>
            <a:pPr marL="0" indent="0">
              <a:buNone/>
            </a:pPr>
            <a:r>
              <a:rPr lang="en-US" sz="4000" dirty="0"/>
              <a:t>And in a little while the heavens grew black with clouds and wind, and there was a great rain. And Ahab rode and went to Jezreel. And the hand of the </a:t>
            </a:r>
            <a:r>
              <a:rPr lang="en-US" sz="4000" cap="small" dirty="0">
                <a:effectLst/>
              </a:rPr>
              <a:t>Lord</a:t>
            </a:r>
            <a:r>
              <a:rPr lang="en-US" sz="4000" dirty="0"/>
              <a:t> was on Elijah, and he gathered up his garment and ran before Ahab to the entrance of Jezreel.</a:t>
            </a:r>
          </a:p>
          <a:p>
            <a:pPr marL="0" indent="0">
              <a:buNone/>
            </a:pPr>
            <a:endParaRPr lang="en-US" dirty="0"/>
          </a:p>
        </p:txBody>
      </p:sp>
    </p:spTree>
    <p:extLst>
      <p:ext uri="{BB962C8B-B14F-4D97-AF65-F5344CB8AC3E}">
        <p14:creationId xmlns:p14="http://schemas.microsoft.com/office/powerpoint/2010/main" val="2421906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8055-2E4F-4030-BEFD-EA85339B818E}"/>
              </a:ext>
            </a:extLst>
          </p:cNvPr>
          <p:cNvSpPr>
            <a:spLocks noGrp="1"/>
          </p:cNvSpPr>
          <p:nvPr>
            <p:ph type="title"/>
          </p:nvPr>
        </p:nvSpPr>
        <p:spPr>
          <a:xfrm>
            <a:off x="838200" y="365125"/>
            <a:ext cx="10515600" cy="6133646"/>
          </a:xfrm>
        </p:spPr>
        <p:txBody>
          <a:bodyPr>
            <a:normAutofit/>
          </a:bodyPr>
          <a:lstStyle/>
          <a:p>
            <a:pPr algn="ctr"/>
            <a:r>
              <a:rPr lang="en-US" sz="6600" dirty="0"/>
              <a:t>Running in the Rain</a:t>
            </a:r>
            <a:br>
              <a:rPr lang="en-US" sz="6600" dirty="0"/>
            </a:br>
            <a:r>
              <a:rPr lang="en-US" sz="6600" dirty="0"/>
              <a:t>(18:41-46)</a:t>
            </a:r>
          </a:p>
        </p:txBody>
      </p:sp>
    </p:spTree>
    <p:extLst>
      <p:ext uri="{BB962C8B-B14F-4D97-AF65-F5344CB8AC3E}">
        <p14:creationId xmlns:p14="http://schemas.microsoft.com/office/powerpoint/2010/main" val="2935697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597</TotalTime>
  <Words>1159</Words>
  <Application>Microsoft Office PowerPoint</Application>
  <PresentationFormat>Widescreen</PresentationFormat>
  <Paragraphs>47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Times New Roman</vt:lpstr>
      <vt:lpstr>Office Theme</vt:lpstr>
      <vt:lpstr>Life of Elijah, pt. 4</vt:lpstr>
      <vt:lpstr>PowerPoint Presentation</vt:lpstr>
      <vt:lpstr>PowerPoint Presentation</vt:lpstr>
      <vt:lpstr>PowerPoint Presentation</vt:lpstr>
      <vt:lpstr>PowerPoint Presentation</vt:lpstr>
      <vt:lpstr>1 Kings 18:20-21</vt:lpstr>
      <vt:lpstr>1 Kings 18:22-23</vt:lpstr>
      <vt:lpstr>1 Kings 18:24-25</vt:lpstr>
      <vt:lpstr>Elijah’s Challenges (18:20-25)</vt:lpstr>
      <vt:lpstr>Elijah’s Challenges (18:20-25)</vt:lpstr>
      <vt:lpstr>1 Kings 18:26</vt:lpstr>
      <vt:lpstr>1 Kings 18:27-28</vt:lpstr>
      <vt:lpstr>1 Kings 18:29</vt:lpstr>
      <vt:lpstr>Baal’s Silence (18:26-29)</vt:lpstr>
      <vt:lpstr>1 Kings 18:30-31</vt:lpstr>
      <vt:lpstr>1 Kings 18:32-33</vt:lpstr>
      <vt:lpstr>1 Kings 18:34-35</vt:lpstr>
      <vt:lpstr>1 Kings 18:36-37</vt:lpstr>
      <vt:lpstr>1 Kings 18:38-39</vt:lpstr>
      <vt:lpstr>1 Kings 18:40</vt:lpstr>
      <vt:lpstr>YHWH’s Roar (18:30-40)</vt:lpstr>
      <vt:lpstr>1 Kings 18:41-42</vt:lpstr>
      <vt:lpstr>1 Kings 18:43-44</vt:lpstr>
      <vt:lpstr>1 Kings 18:45-46</vt:lpstr>
      <vt:lpstr>Running in the Rain (18:41-46)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4</cp:revision>
  <dcterms:created xsi:type="dcterms:W3CDTF">2024-06-25T14:57:28Z</dcterms:created>
  <dcterms:modified xsi:type="dcterms:W3CDTF">2024-06-30T02:33:52Z</dcterms:modified>
</cp:coreProperties>
</file>